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7"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2" r:id="rId19"/>
    <p:sldId id="275"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book" initials="P" lastIdx="1" clrIdx="0">
    <p:extLst>
      <p:ext uri="{19B8F6BF-5375-455C-9EA6-DF929625EA0E}">
        <p15:presenceInfo xmlns:p15="http://schemas.microsoft.com/office/powerpoint/2012/main" xmlns="" userId="Proboo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7442" autoAdjust="0"/>
  </p:normalViewPr>
  <p:slideViewPr>
    <p:cSldViewPr snapToGrid="0">
      <p:cViewPr>
        <p:scale>
          <a:sx n="48" d="100"/>
          <a:sy n="48" d="100"/>
        </p:scale>
        <p:origin x="-1584" y="-2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A91A09-389F-4D3C-9577-14606D312FC2}" type="datetimeFigureOut">
              <a:rPr lang="en-US" smtClean="0"/>
              <a:t>3/24/2019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D11ED0-6E4D-4890-962B-5754470941EA}" type="slidenum">
              <a:rPr lang="en-US" smtClean="0"/>
              <a:t>‹#›</a:t>
            </a:fld>
            <a:endParaRPr lang="en-US"/>
          </a:p>
        </p:txBody>
      </p:sp>
    </p:spTree>
    <p:extLst>
      <p:ext uri="{BB962C8B-B14F-4D97-AF65-F5344CB8AC3E}">
        <p14:creationId xmlns:p14="http://schemas.microsoft.com/office/powerpoint/2010/main" val="2511399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Depression disorder is an adverse and prevalent medical ailment that seriously affects feelings, memory and the actions of an individual.  This presentation discusses depression disorder, </a:t>
            </a:r>
            <a:r>
              <a:rPr lang="en-US" sz="1200" b="0" i="0" kern="1200" dirty="0">
                <a:solidFill>
                  <a:schemeClr val="tx1"/>
                </a:solidFill>
                <a:effectLst/>
                <a:latin typeface="Times New Roman" pitchFamily="18" charset="0"/>
                <a:ea typeface="+mn-ea"/>
                <a:cs typeface="Times New Roman" pitchFamily="18" charset="0"/>
              </a:rPr>
              <a:t>biological influences of depression, presence of biological exhibition  behaviors related to the disorder, how altered states of consciousness related to sleep, psychoactive drugs, or meditation and hypnosis affect individuals with the disorder, the effects of depression to memory, memory distortions commonly involved with the disorder, and two personality theories that explain the depression disorder.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F2D11ED0-6E4D-4890-962B-5754470941EA}" type="slidenum">
              <a:rPr lang="en-US" smtClean="0"/>
              <a:t>1</a:t>
            </a:fld>
            <a:endParaRPr lang="en-US"/>
          </a:p>
        </p:txBody>
      </p:sp>
    </p:spTree>
    <p:extLst>
      <p:ext uri="{BB962C8B-B14F-4D97-AF65-F5344CB8AC3E}">
        <p14:creationId xmlns:p14="http://schemas.microsoft.com/office/powerpoint/2010/main" val="3685275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Depression </a:t>
            </a:r>
            <a:r>
              <a:rPr lang="en-US" dirty="0"/>
              <a:t>is a mental health impairment characterized by continuously depressed mood and loss of pleasure in activities of the day, resulting in significant disorder in daily life. </a:t>
            </a:r>
            <a:r>
              <a:rPr lang="en-US" dirty="0" smtClean="0"/>
              <a:t>Sadness</a:t>
            </a:r>
            <a:r>
              <a:rPr lang="en-US" dirty="0"/>
              <a:t>, feeling low, and loss of pleasure in daily routines are among the most common behaviors associated with depression disorders. Symptoms of depression include lack of enthusiasm and minimized interest in the things that initially they used to be source of joy to a person. </a:t>
            </a:r>
            <a:r>
              <a:rPr lang="en-US" dirty="0" smtClean="0"/>
              <a:t>There </a:t>
            </a:r>
            <a:r>
              <a:rPr lang="en-US" dirty="0"/>
              <a:t>are distinct causes of depression but experts argue that the disorder is brought </a:t>
            </a:r>
            <a:r>
              <a:rPr lang="en-US" dirty="0" smtClean="0"/>
              <a:t>by a </a:t>
            </a:r>
            <a:r>
              <a:rPr lang="en-US" dirty="0"/>
              <a:t>complex combination of  biological, genetic, </a:t>
            </a:r>
            <a:r>
              <a:rPr lang="en-US" dirty="0" smtClean="0"/>
              <a:t>psychosocial </a:t>
            </a:r>
            <a:r>
              <a:rPr lang="en-US" dirty="0"/>
              <a:t>and environmental  factors. The presentation therefore discusses the surrounding in-depth details of depression. </a:t>
            </a:r>
          </a:p>
        </p:txBody>
      </p:sp>
      <p:sp>
        <p:nvSpPr>
          <p:cNvPr id="4" name="Slide Number Placeholder 3"/>
          <p:cNvSpPr>
            <a:spLocks noGrp="1"/>
          </p:cNvSpPr>
          <p:nvPr>
            <p:ph type="sldNum" sz="quarter" idx="5"/>
          </p:nvPr>
        </p:nvSpPr>
        <p:spPr/>
        <p:txBody>
          <a:bodyPr/>
          <a:lstStyle/>
          <a:p>
            <a:fld id="{F2D11ED0-6E4D-4890-962B-5754470941EA}" type="slidenum">
              <a:rPr lang="en-US" smtClean="0"/>
              <a:t>2</a:t>
            </a:fld>
            <a:endParaRPr lang="en-US"/>
          </a:p>
        </p:txBody>
      </p:sp>
    </p:spTree>
    <p:extLst>
      <p:ext uri="{BB962C8B-B14F-4D97-AF65-F5344CB8AC3E}">
        <p14:creationId xmlns:p14="http://schemas.microsoft.com/office/powerpoint/2010/main" val="43635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a:latin typeface="Times New Roman" pitchFamily="18" charset="0"/>
                <a:cs typeface="Times New Roman" pitchFamily="18" charset="0"/>
              </a:rPr>
              <a:t>Depression is widely known for minimizing appetite among the affected person and it is among the primary causes of unnecessary weight loss due to loss of appetite which leads to eating very little food. Loss of appetite is caused by neurovegetative symptom which is sparked by autonomic nervous system. </a:t>
            </a:r>
          </a:p>
          <a:p>
            <a:pPr>
              <a:lnSpc>
                <a:spcPct val="200000"/>
              </a:lnSpc>
            </a:pPr>
            <a:r>
              <a:rPr lang="en-US" dirty="0">
                <a:latin typeface="Times New Roman" pitchFamily="18" charset="0"/>
                <a:cs typeface="Times New Roman" pitchFamily="18" charset="0"/>
              </a:rPr>
              <a:t>Depressed individuals often exhibit excessive disordered sleep behaviors such</a:t>
            </a:r>
            <a:r>
              <a:rPr lang="en-US" baseline="0" dirty="0">
                <a:latin typeface="Times New Roman" pitchFamily="18" charset="0"/>
                <a:cs typeface="Times New Roman" pitchFamily="18" charset="0"/>
              </a:rPr>
              <a:t> as</a:t>
            </a:r>
            <a:r>
              <a:rPr lang="en-US" dirty="0">
                <a:latin typeface="Times New Roman" pitchFamily="18" charset="0"/>
                <a:cs typeface="Times New Roman" pitchFamily="18" charset="0"/>
              </a:rPr>
              <a:t> lying awake all night, rising early enough in the morning, or waking severally in the entire night. So, a depressed individual who sleeps for less hours may find himself or herself in a series of insomnia and depression that comes intensively. </a:t>
            </a:r>
          </a:p>
          <a:p>
            <a:pPr>
              <a:lnSpc>
                <a:spcPct val="200000"/>
              </a:lnSpc>
            </a:pPr>
            <a:r>
              <a:rPr lang="en-US" dirty="0">
                <a:latin typeface="Times New Roman" pitchFamily="18" charset="0"/>
                <a:cs typeface="Times New Roman" pitchFamily="18" charset="0"/>
              </a:rPr>
              <a:t>Depressed people experience numerous unexplained pains and aches. This makes such individuals to make unintended visits to the doctor for check ups.</a:t>
            </a:r>
          </a:p>
          <a:p>
            <a:pPr>
              <a:lnSpc>
                <a:spcPct val="200000"/>
              </a:lnSpc>
            </a:pPr>
            <a:r>
              <a:rPr lang="en-US" dirty="0">
                <a:latin typeface="Times New Roman" pitchFamily="18" charset="0"/>
                <a:cs typeface="Times New Roman" pitchFamily="18" charset="0"/>
              </a:rPr>
              <a:t>Depressed people stop participating and socializing in the activities they once liked. They begin developing less interaction desire with their loved ones. This behavior is detrimental as it leads to isolation which in turn escalates the feeling of depression. </a:t>
            </a:r>
          </a:p>
          <a:p>
            <a:r>
              <a:rPr lang="en-GB" sz="1200" dirty="0" err="1">
                <a:latin typeface="Times New Roman" panose="02020603050405020304" pitchFamily="18" charset="0"/>
                <a:cs typeface="Times New Roman" panose="02020603050405020304" pitchFamily="18" charset="0"/>
              </a:rPr>
              <a:t>Selvi</a:t>
            </a:r>
            <a:r>
              <a:rPr lang="en-GB" sz="1200" dirty="0">
                <a:latin typeface="Times New Roman" panose="02020603050405020304" pitchFamily="18" charset="0"/>
                <a:cs typeface="Times New Roman" panose="02020603050405020304" pitchFamily="18" charset="0"/>
              </a:rPr>
              <a:t> et al. (2017) posit that a</a:t>
            </a:r>
            <a:r>
              <a:rPr lang="en-US" dirty="0">
                <a:latin typeface="Times New Roman" pitchFamily="18" charset="0"/>
                <a:cs typeface="Times New Roman" pitchFamily="18" charset="0"/>
              </a:rPr>
              <a:t> depressed individual may not appear sick similar to an individual suffering from a chronic disease like diabetes or cancer, but the behavioral health status is a genuine illness that imposes various impacts on an individual’s job attendance. Calling in sick to work is a common behavior among depressed people and it causes more lost workdays than any other key diseases. </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F2D11ED0-6E4D-4890-962B-5754470941EA}" type="slidenum">
              <a:rPr lang="en-US" smtClean="0"/>
              <a:t>3</a:t>
            </a:fld>
            <a:endParaRPr lang="en-US"/>
          </a:p>
        </p:txBody>
      </p:sp>
    </p:spTree>
    <p:extLst>
      <p:ext uri="{BB962C8B-B14F-4D97-AF65-F5344CB8AC3E}">
        <p14:creationId xmlns:p14="http://schemas.microsoft.com/office/powerpoint/2010/main" val="3330069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Scholars have proven that biological factors such genetics play a significant role an individual’s predisposition towards development of depression. Genetic factors contribute to a person developing melancholic depression, psychotic depression and bipolar disorder. Abnormal brain chemistry and structure greatly influences the development of depression (</a:t>
            </a:r>
            <a:r>
              <a:rPr lang="en-GB" sz="1200" dirty="0" err="1">
                <a:latin typeface="Times New Roman" panose="02020603050405020304" pitchFamily="18" charset="0"/>
                <a:cs typeface="Times New Roman" panose="02020603050405020304" pitchFamily="18" charset="0"/>
              </a:rPr>
              <a:t>Berkovich-Ohana</a:t>
            </a:r>
            <a:r>
              <a:rPr lang="en-GB" sz="1200" dirty="0">
                <a:latin typeface="Times New Roman" panose="02020603050405020304" pitchFamily="18" charset="0"/>
                <a:cs typeface="Times New Roman" panose="02020603050405020304" pitchFamily="18" charset="0"/>
              </a:rPr>
              <a:t>, 2017)</a:t>
            </a:r>
            <a:r>
              <a:rPr lang="en-US" dirty="0">
                <a:latin typeface="Times New Roman" pitchFamily="18" charset="0"/>
                <a:cs typeface="Times New Roman" pitchFamily="18" charset="0"/>
              </a:rPr>
              <a:t>. Compelling evidence shows that no one gene is accountable for the disorder but a series of genes. In people suffering from stress, neurotransmitters that regulate mood fail to perform normally, so that the signal is compromised before sending command to the next nerve cell. There exists a connection between hormone imbalances and depression. Depressed people seem to have high cortisol levels. Cortisol is a hormone that regulates body reactions such as stress, fear, and anger. The cortisol level of a healthy individual goes high during early hours of the day, then decreases towards the evening, the cortisol level of a depressed person goes high in morning, and remains high consistently throughout the day and night, leading to a hormonal imbalance. </a:t>
            </a:r>
          </a:p>
        </p:txBody>
      </p:sp>
      <p:sp>
        <p:nvSpPr>
          <p:cNvPr id="4" name="Slide Number Placeholder 3"/>
          <p:cNvSpPr>
            <a:spLocks noGrp="1"/>
          </p:cNvSpPr>
          <p:nvPr>
            <p:ph type="sldNum" sz="quarter" idx="5"/>
          </p:nvPr>
        </p:nvSpPr>
        <p:spPr/>
        <p:txBody>
          <a:bodyPr/>
          <a:lstStyle/>
          <a:p>
            <a:fld id="{F2D11ED0-6E4D-4890-962B-5754470941EA}" type="slidenum">
              <a:rPr lang="en-US" smtClean="0"/>
              <a:t>4</a:t>
            </a:fld>
            <a:endParaRPr lang="en-US"/>
          </a:p>
        </p:txBody>
      </p:sp>
    </p:spTree>
    <p:extLst>
      <p:ext uri="{BB962C8B-B14F-4D97-AF65-F5344CB8AC3E}">
        <p14:creationId xmlns:p14="http://schemas.microsoft.com/office/powerpoint/2010/main" val="12528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most proven biological </a:t>
            </a:r>
            <a:r>
              <a:rPr lang="en-US" dirty="0" smtClean="0">
                <a:latin typeface="Times New Roman" pitchFamily="18" charset="0"/>
                <a:cs typeface="Times New Roman" pitchFamily="18" charset="0"/>
              </a:rPr>
              <a:t>reason </a:t>
            </a:r>
            <a:r>
              <a:rPr lang="en-US" dirty="0">
                <a:latin typeface="Times New Roman" pitchFamily="18" charset="0"/>
                <a:cs typeface="Times New Roman" pitchFamily="18" charset="0"/>
              </a:rPr>
              <a:t>why people exhibit depression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chemical imbalances in the brain. When there is imbalance in the brain chemical signals get impacted and this results in depression for many people. The occurrence of chemical imbalances in signals results in depression especially under scenarios such as loss of a job, trauma financial constraints and death of a loved. Depression has been associated with the brain more so the neurotransmitters dopamine, serotonin and norepinephrine. Compelling research has demonstrated that antidepressant medications, which are the remedy for the symptoms of depression, are believed to take action </a:t>
            </a:r>
            <a:r>
              <a:rPr lang="en-US" dirty="0" smtClean="0">
                <a:latin typeface="Times New Roman" pitchFamily="18" charset="0"/>
                <a:cs typeface="Times New Roman" pitchFamily="18" charset="0"/>
              </a:rPr>
              <a:t>upon </a:t>
            </a:r>
            <a:r>
              <a:rPr lang="en-US" dirty="0">
                <a:latin typeface="Times New Roman" pitchFamily="18" charset="0"/>
                <a:cs typeface="Times New Roman" pitchFamily="18" charset="0"/>
              </a:rPr>
              <a:t>these neurotransmitters as well as their receptors. Since these receptors are used in determining the signal balance of the brain, they are also determinants that can be used to explain biological reasons why individuals exhibit depression. </a:t>
            </a:r>
          </a:p>
        </p:txBody>
      </p:sp>
      <p:sp>
        <p:nvSpPr>
          <p:cNvPr id="4" name="Slide Number Placeholder 3"/>
          <p:cNvSpPr>
            <a:spLocks noGrp="1"/>
          </p:cNvSpPr>
          <p:nvPr>
            <p:ph type="sldNum" sz="quarter" idx="5"/>
          </p:nvPr>
        </p:nvSpPr>
        <p:spPr/>
        <p:txBody>
          <a:bodyPr/>
          <a:lstStyle/>
          <a:p>
            <a:fld id="{F2D11ED0-6E4D-4890-962B-5754470941EA}" type="slidenum">
              <a:rPr lang="en-US" smtClean="0"/>
              <a:t>5</a:t>
            </a:fld>
            <a:endParaRPr lang="en-US"/>
          </a:p>
        </p:txBody>
      </p:sp>
    </p:spTree>
    <p:extLst>
      <p:ext uri="{BB962C8B-B14F-4D97-AF65-F5344CB8AC3E}">
        <p14:creationId xmlns:p14="http://schemas.microsoft.com/office/powerpoint/2010/main" val="1024827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Altered State of Consciousness (ASC) is defined as a generally transformed pattern of conscious experience. It is categorized by feelings such as explicit recognition and subjective feelings which enhances an individual’s subjective conditions. These feelings make ASC to be a representational notion which is believed to be the alteration which happens and is connected to the alteration of consciousness. </a:t>
            </a:r>
            <a:r>
              <a:rPr lang="da-DK" dirty="0">
                <a:latin typeface="Times New Roman" pitchFamily="18" charset="0"/>
                <a:cs typeface="Times New Roman" pitchFamily="18" charset="0"/>
              </a:rPr>
              <a:t>According to Spitze et al. (2018),</a:t>
            </a:r>
            <a:r>
              <a:rPr lang="da-DK" baseline="0" dirty="0">
                <a:latin typeface="Times New Roman" pitchFamily="18" charset="0"/>
                <a:cs typeface="Times New Roman" pitchFamily="18" charset="0"/>
              </a:rPr>
              <a:t> </a:t>
            </a:r>
            <a:r>
              <a:rPr lang="en-US" dirty="0">
                <a:latin typeface="Times New Roman" pitchFamily="18" charset="0"/>
                <a:cs typeface="Times New Roman" pitchFamily="18" charset="0"/>
              </a:rPr>
              <a:t>ASC has been recognized to offer misrepresentations memory distortions  which is a significant factor in the treatment of depression. </a:t>
            </a:r>
          </a:p>
        </p:txBody>
      </p:sp>
      <p:sp>
        <p:nvSpPr>
          <p:cNvPr id="4" name="Slide Number Placeholder 3"/>
          <p:cNvSpPr>
            <a:spLocks noGrp="1"/>
          </p:cNvSpPr>
          <p:nvPr>
            <p:ph type="sldNum" sz="quarter" idx="5"/>
          </p:nvPr>
        </p:nvSpPr>
        <p:spPr/>
        <p:txBody>
          <a:bodyPr/>
          <a:lstStyle/>
          <a:p>
            <a:fld id="{F2D11ED0-6E4D-4890-962B-5754470941EA}" type="slidenum">
              <a:rPr lang="en-US" smtClean="0"/>
              <a:t>6</a:t>
            </a:fld>
            <a:endParaRPr lang="en-US"/>
          </a:p>
        </p:txBody>
      </p:sp>
    </p:spTree>
    <p:extLst>
      <p:ext uri="{BB962C8B-B14F-4D97-AF65-F5344CB8AC3E}">
        <p14:creationId xmlns:p14="http://schemas.microsoft.com/office/powerpoint/2010/main" val="1761389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relationship between depressive illness and sleep is a complicated one. Depression may lead to sleep issues and sleep issues may also contribute to depressive disorders. For some individuals symptoms of depression come first before the onset of sleep problems. In other patients, sleep problems come first. Problems associated to sleep and depression are believed to share similar risk factors and biological characteristics. The duo conditions may be treated using same treatment approaches. Sleep issues are also connected to more severe depressive sickness. Insomnia is a common problem among people suffering from depression. Studies show that people with insomnia have higher risk of suffering from depression than those who have good sleep. Obstructive sleep apnea is also highly connected to depression because people with depression are more likely to suffer from sleep disordered breathing. </a:t>
            </a:r>
          </a:p>
        </p:txBody>
      </p:sp>
      <p:sp>
        <p:nvSpPr>
          <p:cNvPr id="4" name="Slide Number Placeholder 3"/>
          <p:cNvSpPr>
            <a:spLocks noGrp="1"/>
          </p:cNvSpPr>
          <p:nvPr>
            <p:ph type="sldNum" sz="quarter" idx="5"/>
          </p:nvPr>
        </p:nvSpPr>
        <p:spPr/>
        <p:txBody>
          <a:bodyPr/>
          <a:lstStyle/>
          <a:p>
            <a:fld id="{F2D11ED0-6E4D-4890-962B-5754470941EA}" type="slidenum">
              <a:rPr lang="en-US" smtClean="0"/>
              <a:t>7</a:t>
            </a:fld>
            <a:endParaRPr lang="en-US"/>
          </a:p>
        </p:txBody>
      </p:sp>
    </p:spTree>
    <p:extLst>
      <p:ext uri="{BB962C8B-B14F-4D97-AF65-F5344CB8AC3E}">
        <p14:creationId xmlns:p14="http://schemas.microsoft.com/office/powerpoint/2010/main" val="3801876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psychoactive drug is a type of chemical that alters a person’s state of consciousness. These drugs are known to transform a person’s moods and perceptions. The drugs impact consciousness by triggering neurotransmitters to function at the synapses of the nervous system. Some psychoactive drugs are described as agonists, which have the ability to duplicate the way neurotransmitters operate. Some drugs are regarded as antagonists which have the ability to block the activity of a neurotransmitter. Moreover some psychoactive drugs function by interfering with the reuptake of receptors at the synapse. These alterations of the activities of neurotransmitters are essential in controlling the effects of depressions. </a:t>
            </a:r>
          </a:p>
        </p:txBody>
      </p:sp>
      <p:sp>
        <p:nvSpPr>
          <p:cNvPr id="4" name="Slide Number Placeholder 3"/>
          <p:cNvSpPr>
            <a:spLocks noGrp="1"/>
          </p:cNvSpPr>
          <p:nvPr>
            <p:ph type="sldNum" sz="quarter" idx="5"/>
          </p:nvPr>
        </p:nvSpPr>
        <p:spPr/>
        <p:txBody>
          <a:bodyPr/>
          <a:lstStyle/>
          <a:p>
            <a:fld id="{F2D11ED0-6E4D-4890-962B-5754470941EA}" type="slidenum">
              <a:rPr lang="en-US" smtClean="0"/>
              <a:t>8</a:t>
            </a:fld>
            <a:endParaRPr lang="en-US"/>
          </a:p>
        </p:txBody>
      </p:sp>
    </p:spTree>
    <p:extLst>
      <p:ext uri="{BB962C8B-B14F-4D97-AF65-F5344CB8AC3E}">
        <p14:creationId xmlns:p14="http://schemas.microsoft.com/office/powerpoint/2010/main" val="660773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Meditation is a practice that involves focusing on one target like a repeated sound or breath to rise one’s consciousness of current moment. It is achieved through training by recordings of a newly- practicing mediators. Meditation is believed to have the power to change the patterns of brain waves which is a key element in the therapeutic stage of depression. The primary objective of meditation done by a depressed individual is to facilitate the a state of calmed awareness and controlled focus. Numerous works of literature have indicated that meditation done at a personal level is key to treating depression by reducing levels of stress and anxiety after clearing the mind off past memories of negativity. </a:t>
            </a:r>
          </a:p>
        </p:txBody>
      </p:sp>
      <p:sp>
        <p:nvSpPr>
          <p:cNvPr id="4" name="Slide Number Placeholder 3"/>
          <p:cNvSpPr>
            <a:spLocks noGrp="1"/>
          </p:cNvSpPr>
          <p:nvPr>
            <p:ph type="sldNum" sz="quarter" idx="5"/>
          </p:nvPr>
        </p:nvSpPr>
        <p:spPr/>
        <p:txBody>
          <a:bodyPr/>
          <a:lstStyle/>
          <a:p>
            <a:fld id="{F2D11ED0-6E4D-4890-962B-5754470941EA}" type="slidenum">
              <a:rPr lang="en-US" smtClean="0"/>
              <a:t>9</a:t>
            </a:fld>
            <a:endParaRPr lang="en-US"/>
          </a:p>
        </p:txBody>
      </p:sp>
    </p:spTree>
    <p:extLst>
      <p:ext uri="{BB962C8B-B14F-4D97-AF65-F5344CB8AC3E}">
        <p14:creationId xmlns:p14="http://schemas.microsoft.com/office/powerpoint/2010/main" val="365508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Hypnosis is referred to as a condition of excess attention and self-focus in which little attention is directed towards external stimuli. In a therapeutic environment, clinicians often use hypnosis in the relaxation of thoughts that cause depression </a:t>
            </a:r>
            <a:r>
              <a:rPr lang="en-US" sz="1200" dirty="0">
                <a:latin typeface="Times New Roman" panose="02020603050405020304" pitchFamily="18" charset="0"/>
                <a:cs typeface="Times New Roman" panose="02020603050405020304" pitchFamily="18" charset="0"/>
              </a:rPr>
              <a:t>(</a:t>
            </a:r>
            <a:r>
              <a:rPr lang="en-GB" sz="1200" dirty="0">
                <a:latin typeface="Times New Roman" panose="02020603050405020304" pitchFamily="18" charset="0"/>
                <a:cs typeface="Times New Roman" panose="02020603050405020304" pitchFamily="18" charset="0"/>
              </a:rPr>
              <a:t>Jensen et al., 2017</a:t>
            </a:r>
            <a:r>
              <a:rPr lang="en-US" sz="1200" dirty="0">
                <a:latin typeface="Times New Roman" panose="02020603050405020304" pitchFamily="18" charset="0"/>
                <a:cs typeface="Times New Roman" panose="02020603050405020304" pitchFamily="18" charset="0"/>
              </a:rPr>
              <a:t>).</a:t>
            </a:r>
            <a:r>
              <a:rPr lang="en-US" dirty="0">
                <a:latin typeface="Times New Roman" pitchFamily="18" charset="0"/>
                <a:cs typeface="Times New Roman" pitchFamily="18" charset="0"/>
              </a:rPr>
              <a:t> Additionally, clinicians also use suggestive model to alter negative thoughts of depressed individuals. Persons going through hypnosis usually have clarity in the brain and this practice is essential in controlling one’s behaviors. Therefore, hypnosis maybe useful in promoting memory issues triggered by depression. </a:t>
            </a:r>
          </a:p>
        </p:txBody>
      </p:sp>
      <p:sp>
        <p:nvSpPr>
          <p:cNvPr id="4" name="Slide Number Placeholder 3"/>
          <p:cNvSpPr>
            <a:spLocks noGrp="1"/>
          </p:cNvSpPr>
          <p:nvPr>
            <p:ph type="sldNum" sz="quarter" idx="5"/>
          </p:nvPr>
        </p:nvSpPr>
        <p:spPr/>
        <p:txBody>
          <a:bodyPr/>
          <a:lstStyle/>
          <a:p>
            <a:fld id="{F2D11ED0-6E4D-4890-962B-5754470941EA}" type="slidenum">
              <a:rPr lang="en-US" smtClean="0"/>
              <a:t>10</a:t>
            </a:fld>
            <a:endParaRPr lang="en-US"/>
          </a:p>
        </p:txBody>
      </p:sp>
    </p:spTree>
    <p:extLst>
      <p:ext uri="{BB962C8B-B14F-4D97-AF65-F5344CB8AC3E}">
        <p14:creationId xmlns:p14="http://schemas.microsoft.com/office/powerpoint/2010/main" val="3781332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Depression impacts memory through impairing the capacity of the memory to differentiate similarities (</a:t>
            </a:r>
            <a:r>
              <a:rPr lang="en-GB" sz="1200" dirty="0">
                <a:latin typeface="Times New Roman" panose="02020603050405020304" pitchFamily="18" charset="0"/>
                <a:cs typeface="Times New Roman" panose="02020603050405020304" pitchFamily="18" charset="0"/>
              </a:rPr>
              <a:t>(</a:t>
            </a:r>
            <a:r>
              <a:rPr lang="en-GB" sz="1200" dirty="0" err="1">
                <a:latin typeface="Times New Roman" panose="02020603050405020304" pitchFamily="18" charset="0"/>
                <a:cs typeface="Times New Roman" panose="02020603050405020304" pitchFamily="18" charset="0"/>
              </a:rPr>
              <a:t>Vancampfort</a:t>
            </a:r>
            <a:r>
              <a:rPr lang="en-GB" sz="1200" dirty="0">
                <a:latin typeface="Times New Roman" panose="02020603050405020304" pitchFamily="18" charset="0"/>
                <a:cs typeface="Times New Roman" panose="02020603050405020304" pitchFamily="18" charset="0"/>
              </a:rPr>
              <a:t> et al., 2017</a:t>
            </a:r>
            <a:r>
              <a:rPr lang="en-US" dirty="0">
                <a:latin typeface="Times New Roman" pitchFamily="18" charset="0"/>
                <a:cs typeface="Times New Roman" pitchFamily="18" charset="0"/>
              </a:rPr>
              <a:t>). Excessive depression results into failure to remember basic events.</a:t>
            </a:r>
            <a:r>
              <a:rPr lang="en-US" baseline="0" dirty="0">
                <a:latin typeface="Times New Roman" pitchFamily="18" charset="0"/>
                <a:cs typeface="Times New Roman" pitchFamily="18" charset="0"/>
              </a:rPr>
              <a:t> </a:t>
            </a:r>
            <a:r>
              <a:rPr lang="en-US" dirty="0">
                <a:latin typeface="Times New Roman" pitchFamily="18" charset="0"/>
                <a:cs typeface="Times New Roman" pitchFamily="18" charset="0"/>
              </a:rPr>
              <a:t>Moreover, depressed persons seem to only recall and focus negative events of the past. This results into memory loss. When the condition of memory loss persists, the individual begins suffering from selective memory whereby an individual only remembers few selected events that are mostly negative. Depression also leads to an individual being easily distracted from focusing on certain objectives or events. This results in impaired concentration moments. The long term effect may emerge to be long term memory loss. </a:t>
            </a:r>
          </a:p>
        </p:txBody>
      </p:sp>
      <p:sp>
        <p:nvSpPr>
          <p:cNvPr id="4" name="Slide Number Placeholder 3"/>
          <p:cNvSpPr>
            <a:spLocks noGrp="1"/>
          </p:cNvSpPr>
          <p:nvPr>
            <p:ph type="sldNum" sz="quarter" idx="5"/>
          </p:nvPr>
        </p:nvSpPr>
        <p:spPr/>
        <p:txBody>
          <a:bodyPr/>
          <a:lstStyle/>
          <a:p>
            <a:fld id="{F2D11ED0-6E4D-4890-962B-5754470941EA}" type="slidenum">
              <a:rPr lang="en-US" smtClean="0"/>
              <a:t>11</a:t>
            </a:fld>
            <a:endParaRPr lang="en-US"/>
          </a:p>
        </p:txBody>
      </p:sp>
    </p:spTree>
    <p:extLst>
      <p:ext uri="{BB962C8B-B14F-4D97-AF65-F5344CB8AC3E}">
        <p14:creationId xmlns:p14="http://schemas.microsoft.com/office/powerpoint/2010/main" val="1108888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Scientifically the seat of a person’s emotions is the brain. Certain sections of the brain facilitate mood reactions. Researchers argue that nerve cell growth, nerve cell connections and the functionality of nerve cells play a principal impact on depression. Chemicals are also involved in this crucial process in the brain. Depression originates from chemical imbalances. Therefore faulty mood regulation and extreme chemicals to the brain increase one’s levels of depression. Genetic vulnerability is another great biological impact of depression. Genes manufacture proteins that are indulged in numerous biological processes. Throughout a person’s life genes go on and off so that they can make proteins at an appropriate time. But if there is genetic miscommunication, the genes can change a person’s biology in a manner that results in an unstable mood. For person’s who are genetically vulnerable, any slight stress, medical illness or a missed deadline at an event can throw them off balance leading to severe depression. </a:t>
            </a:r>
          </a:p>
        </p:txBody>
      </p:sp>
      <p:sp>
        <p:nvSpPr>
          <p:cNvPr id="4" name="Slide Number Placeholder 3"/>
          <p:cNvSpPr>
            <a:spLocks noGrp="1"/>
          </p:cNvSpPr>
          <p:nvPr>
            <p:ph type="sldNum" sz="quarter" idx="5"/>
          </p:nvPr>
        </p:nvSpPr>
        <p:spPr/>
        <p:txBody>
          <a:bodyPr/>
          <a:lstStyle/>
          <a:p>
            <a:fld id="{F2D11ED0-6E4D-4890-962B-5754470941EA}" type="slidenum">
              <a:rPr lang="en-US" smtClean="0"/>
              <a:t>12</a:t>
            </a:fld>
            <a:endParaRPr lang="en-US"/>
          </a:p>
        </p:txBody>
      </p:sp>
    </p:spTree>
    <p:extLst>
      <p:ext uri="{BB962C8B-B14F-4D97-AF65-F5344CB8AC3E}">
        <p14:creationId xmlns:p14="http://schemas.microsoft.com/office/powerpoint/2010/main" val="959836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loss is among the most adverse effects of depression. Many scholars have endeavored to explore why depression causes distortion to the memory. They explain that the impact comes after the damaging of an important process of the brain known as pattern separation, which is a person’s capability of differentiating things that look alike. The more an individual is depressed the more difficulty it becomes for them to discern between similar events, meaning their ability to recall is interfered with. Additionally, many people suffering from depression are easily distracted and experience very tough concentrating moments. Difficulty concertation span leads to regular forgetfulness. The disorder has the tendency of trapping someone in a loop of negative thoughts which is the reason sometimes depression is called an “interruption phenomenon” by some scholars. It causes a person to be fixated on certain thoughts to an extend of interfering with a person’s ability to recall significant events in life. This occurs due to memory lapses. </a:t>
            </a:r>
          </a:p>
        </p:txBody>
      </p:sp>
      <p:sp>
        <p:nvSpPr>
          <p:cNvPr id="4" name="Slide Number Placeholder 3"/>
          <p:cNvSpPr>
            <a:spLocks noGrp="1"/>
          </p:cNvSpPr>
          <p:nvPr>
            <p:ph type="sldNum" sz="quarter" idx="5"/>
          </p:nvPr>
        </p:nvSpPr>
        <p:spPr/>
        <p:txBody>
          <a:bodyPr/>
          <a:lstStyle/>
          <a:p>
            <a:fld id="{F2D11ED0-6E4D-4890-962B-5754470941EA}" type="slidenum">
              <a:rPr lang="en-US" smtClean="0"/>
              <a:t>13</a:t>
            </a:fld>
            <a:endParaRPr lang="en-US"/>
          </a:p>
        </p:txBody>
      </p:sp>
    </p:spTree>
    <p:extLst>
      <p:ext uri="{BB962C8B-B14F-4D97-AF65-F5344CB8AC3E}">
        <p14:creationId xmlns:p14="http://schemas.microsoft.com/office/powerpoint/2010/main" val="152339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Behaviorist theory and cognitive approach theory are among the most common theories used in the explanation of depression among people. According to behaviorist theory, depression is the outcome of an individual’s interaction with their surroundings. Whereas the cognitive approach is based on the principle that depression emerges from systematic negative bias experienced in thinking process of a person</a:t>
            </a:r>
          </a:p>
        </p:txBody>
      </p:sp>
      <p:sp>
        <p:nvSpPr>
          <p:cNvPr id="4" name="Slide Number Placeholder 3"/>
          <p:cNvSpPr>
            <a:spLocks noGrp="1"/>
          </p:cNvSpPr>
          <p:nvPr>
            <p:ph type="sldNum" sz="quarter" idx="5"/>
          </p:nvPr>
        </p:nvSpPr>
        <p:spPr/>
        <p:txBody>
          <a:bodyPr/>
          <a:lstStyle/>
          <a:p>
            <a:fld id="{F2D11ED0-6E4D-4890-962B-5754470941EA}" type="slidenum">
              <a:rPr lang="en-US" smtClean="0"/>
              <a:t>14</a:t>
            </a:fld>
            <a:endParaRPr lang="en-US"/>
          </a:p>
        </p:txBody>
      </p:sp>
    </p:spTree>
    <p:extLst>
      <p:ext uri="{BB962C8B-B14F-4D97-AF65-F5344CB8AC3E}">
        <p14:creationId xmlns:p14="http://schemas.microsoft.com/office/powerpoint/2010/main" val="321428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is focused on observable traits and the conditions via which people learn behavior such as classical conditioning, social learning theory and operant conditioning. According to </a:t>
            </a:r>
            <a:r>
              <a:rPr lang="en-US" dirty="0" err="1"/>
              <a:t>Chukhraev</a:t>
            </a:r>
            <a:r>
              <a:rPr lang="en-US" dirty="0"/>
              <a:t> et al. (2017), classical conditioning depression is a learned condition by associating specific stimulations containing emotional thoughts that are negative. Social learning theory posits behavior is acquired through observation, reinforcement and imitation. According to operant conditioning, depression occurs as a result of environment that is devoid of positive reinforcement  caused by certain events like someone losing a job. </a:t>
            </a:r>
          </a:p>
          <a:p>
            <a:r>
              <a:rPr lang="en-US" dirty="0"/>
              <a:t>Cognitive approach on the other hand addresses depression according to the beliefs people have rather than their traits. Cognitive theory states that behavioral, emotional and physical symptoms emerge from cognitive abnormality. It also suggests changes that occur in the thinking process happen before the onset of moods of depression. </a:t>
            </a:r>
          </a:p>
        </p:txBody>
      </p:sp>
      <p:sp>
        <p:nvSpPr>
          <p:cNvPr id="4" name="Slide Number Placeholder 3"/>
          <p:cNvSpPr>
            <a:spLocks noGrp="1"/>
          </p:cNvSpPr>
          <p:nvPr>
            <p:ph type="sldNum" sz="quarter" idx="5"/>
          </p:nvPr>
        </p:nvSpPr>
        <p:spPr/>
        <p:txBody>
          <a:bodyPr/>
          <a:lstStyle/>
          <a:p>
            <a:fld id="{F2D11ED0-6E4D-4890-962B-5754470941EA}" type="slidenum">
              <a:rPr lang="en-US" smtClean="0"/>
              <a:t>15</a:t>
            </a:fld>
            <a:endParaRPr lang="en-US"/>
          </a:p>
        </p:txBody>
      </p:sp>
    </p:spTree>
    <p:extLst>
      <p:ext uri="{BB962C8B-B14F-4D97-AF65-F5344CB8AC3E}">
        <p14:creationId xmlns:p14="http://schemas.microsoft.com/office/powerpoint/2010/main" val="3606779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most prevalent therapeutic modalities that have been proved to treat depression when combined with a series of antidepressants and psychotherapy include behavioral and cognitive-behavioral therapy.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Behavioral therapy is a model of psychotherapy treatment that aims at transforming detrimental behaviors affecting an individual </a:t>
            </a:r>
            <a:r>
              <a:rPr lang="en-US" sz="1200" dirty="0" smtClean="0">
                <a:latin typeface="Times New Roman" panose="02020603050405020304" pitchFamily="18" charset="0"/>
                <a:cs typeface="Times New Roman" panose="02020603050405020304" pitchFamily="18" charset="0"/>
              </a:rPr>
              <a:t>(</a:t>
            </a:r>
            <a:r>
              <a:rPr lang="en-GB" sz="1200" dirty="0" err="1" smtClean="0">
                <a:latin typeface="Times New Roman" panose="02020603050405020304" pitchFamily="18" charset="0"/>
                <a:cs typeface="Times New Roman" panose="02020603050405020304" pitchFamily="18" charset="0"/>
              </a:rPr>
              <a:t>Spitze</a:t>
            </a:r>
            <a:r>
              <a:rPr lang="en-GB" sz="1200" dirty="0" smtClean="0">
                <a:latin typeface="Times New Roman" panose="02020603050405020304" pitchFamily="18" charset="0"/>
                <a:cs typeface="Times New Roman" panose="02020603050405020304" pitchFamily="18" charset="0"/>
              </a:rPr>
              <a:t> et al., 2018</a:t>
            </a:r>
            <a:r>
              <a:rPr lang="en-US" sz="1200" dirty="0" smtClean="0">
                <a:latin typeface="Times New Roman" panose="02020603050405020304" pitchFamily="18" charset="0"/>
                <a:cs typeface="Times New Roman" panose="02020603050405020304" pitchFamily="18" charset="0"/>
              </a:rPr>
              <a: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It applies the principles of operant and classical conditioning to reinforce the desired behaviors while removing unwanted behaviors during the treatment process. Cognitive behavioral therapy uses the possibility of both cognitive therapy and behavioral therapy to work together in offsetting depression as well as unnecessary anxiety disorders. The two therapies are mostly combined to form cognitive-behavioral therapy (CBT) which is a significant therapeutic modality. </a:t>
            </a:r>
          </a:p>
        </p:txBody>
      </p:sp>
      <p:sp>
        <p:nvSpPr>
          <p:cNvPr id="4" name="Slide Number Placeholder 3"/>
          <p:cNvSpPr>
            <a:spLocks noGrp="1"/>
          </p:cNvSpPr>
          <p:nvPr>
            <p:ph type="sldNum" sz="quarter" idx="5"/>
          </p:nvPr>
        </p:nvSpPr>
        <p:spPr/>
        <p:txBody>
          <a:bodyPr/>
          <a:lstStyle/>
          <a:p>
            <a:fld id="{F2D11ED0-6E4D-4890-962B-5754470941EA}" type="slidenum">
              <a:rPr lang="en-US" smtClean="0"/>
              <a:t>16</a:t>
            </a:fld>
            <a:endParaRPr lang="en-US"/>
          </a:p>
        </p:txBody>
      </p:sp>
    </p:spTree>
    <p:extLst>
      <p:ext uri="{BB962C8B-B14F-4D97-AF65-F5344CB8AC3E}">
        <p14:creationId xmlns:p14="http://schemas.microsoft.com/office/powerpoint/2010/main" val="3943794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In summation, individuals suffering from depression should consider behavior-oriented approach to promote memory understanding in conjunction with cognitive phenomenon related to emotional disorders that trigger severe depression. Such models may be more informative in addressing the issue of depression more than the traditional diagnostic processes. Since various symptoms of depression exhibit similar events of dysfunctional cognitive behaviors, they can be treated using a similar approach. Physicians have invented a unified treatment protocol as a new model of addressing patterns of behaviors and thoughts. These approaches are essential in the treatment of anxiety and depression as well as preventing memory distortions. </a:t>
            </a:r>
          </a:p>
        </p:txBody>
      </p:sp>
      <p:sp>
        <p:nvSpPr>
          <p:cNvPr id="4" name="Slide Number Placeholder 3"/>
          <p:cNvSpPr>
            <a:spLocks noGrp="1"/>
          </p:cNvSpPr>
          <p:nvPr>
            <p:ph type="sldNum" sz="quarter" idx="5"/>
          </p:nvPr>
        </p:nvSpPr>
        <p:spPr/>
        <p:txBody>
          <a:bodyPr/>
          <a:lstStyle/>
          <a:p>
            <a:fld id="{F2D11ED0-6E4D-4890-962B-5754470941EA}" type="slidenum">
              <a:rPr lang="en-US" smtClean="0"/>
              <a:t>17</a:t>
            </a:fld>
            <a:endParaRPr lang="en-US"/>
          </a:p>
        </p:txBody>
      </p:sp>
    </p:spTree>
    <p:extLst>
      <p:ext uri="{BB962C8B-B14F-4D97-AF65-F5344CB8AC3E}">
        <p14:creationId xmlns:p14="http://schemas.microsoft.com/office/powerpoint/2010/main" val="635445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D11ED0-6E4D-4890-962B-5754470941EA}" type="slidenum">
              <a:rPr lang="en-US" smtClean="0"/>
              <a:t>18</a:t>
            </a:fld>
            <a:endParaRPr lang="en-US"/>
          </a:p>
        </p:txBody>
      </p:sp>
    </p:spTree>
    <p:extLst>
      <p:ext uri="{BB962C8B-B14F-4D97-AF65-F5344CB8AC3E}">
        <p14:creationId xmlns:p14="http://schemas.microsoft.com/office/powerpoint/2010/main" val="352220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5"/>
          </p:nvPr>
        </p:nvSpPr>
        <p:spPr/>
        <p:txBody>
          <a:bodyPr/>
          <a:lstStyle/>
          <a:p>
            <a:fld id="{F2D11ED0-6E4D-4890-962B-5754470941EA}" type="slidenum">
              <a:rPr lang="en-US" smtClean="0"/>
              <a:t>19</a:t>
            </a:fld>
            <a:endParaRPr lang="en-US"/>
          </a:p>
        </p:txBody>
      </p:sp>
    </p:spTree>
    <p:extLst>
      <p:ext uri="{BB962C8B-B14F-4D97-AF65-F5344CB8AC3E}">
        <p14:creationId xmlns:p14="http://schemas.microsoft.com/office/powerpoint/2010/main" val="754346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D11ED0-6E4D-4890-962B-5754470941EA}" type="slidenum">
              <a:rPr lang="en-US" smtClean="0"/>
              <a:t>20</a:t>
            </a:fld>
            <a:endParaRPr lang="en-US"/>
          </a:p>
        </p:txBody>
      </p:sp>
    </p:spTree>
    <p:extLst>
      <p:ext uri="{BB962C8B-B14F-4D97-AF65-F5344CB8AC3E}">
        <p14:creationId xmlns:p14="http://schemas.microsoft.com/office/powerpoint/2010/main" val="1642314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3213937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460602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1018899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1ADE1C-725F-4B0F-B489-30ADD8025729}" type="datetimeFigureOut">
              <a:rPr lang="en-US" smtClean="0"/>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1781443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1ADE1C-725F-4B0F-B489-30ADD8025729}" type="datetimeFigureOut">
              <a:rPr lang="en-US" smtClean="0"/>
              <a:t>3/24/2019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2319783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1ADE1C-725F-4B0F-B489-30ADD8025729}" type="datetimeFigureOut">
              <a:rPr lang="en-US" smtClean="0"/>
              <a:t>3/24/2019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450947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1ADE1C-725F-4B0F-B489-30ADD8025729}" type="datetimeFigureOut">
              <a:rPr lang="en-US" smtClean="0"/>
              <a:t>3/24/2019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1613613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1ADE1C-725F-4B0F-B489-30ADD8025729}" type="datetimeFigureOut">
              <a:rPr lang="en-US" smtClean="0"/>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1256901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91ADE1C-725F-4B0F-B489-30ADD8025729}" type="datetimeFigureOut">
              <a:rPr lang="en-US" smtClean="0"/>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839200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2178026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69735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2941556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14936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1343264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2412205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1ADE1C-725F-4B0F-B489-30ADD8025729}" type="datetimeFigureOut">
              <a:rPr lang="en-US" smtClean="0"/>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67AE1-E373-46F3-A61E-EB446C34E97B}" type="slidenum">
              <a:rPr lang="en-US" smtClean="0"/>
              <a:t>‹#›</a:t>
            </a:fld>
            <a:endParaRPr lang="en-US"/>
          </a:p>
        </p:txBody>
      </p:sp>
    </p:spTree>
    <p:extLst>
      <p:ext uri="{BB962C8B-B14F-4D97-AF65-F5344CB8AC3E}">
        <p14:creationId xmlns:p14="http://schemas.microsoft.com/office/powerpoint/2010/main" val="272094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1ADE1C-725F-4B0F-B489-30ADD8025729}" type="datetimeFigureOut">
              <a:rPr lang="en-US" smtClean="0"/>
              <a:t>3/24/2019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1967AE1-E373-46F3-A61E-EB446C34E97B}" type="slidenum">
              <a:rPr lang="en-US" smtClean="0"/>
              <a:t>‹#›</a:t>
            </a:fld>
            <a:endParaRPr lang="en-US"/>
          </a:p>
        </p:txBody>
      </p:sp>
    </p:spTree>
    <p:extLst>
      <p:ext uri="{BB962C8B-B14F-4D97-AF65-F5344CB8AC3E}">
        <p14:creationId xmlns:p14="http://schemas.microsoft.com/office/powerpoint/2010/main" val="6815468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4CA2CF-6B54-4B9B-AD87-31D3EC5EE8D4}"/>
              </a:ext>
            </a:extLst>
          </p:cNvPr>
          <p:cNvSpPr>
            <a:spLocks noGrp="1"/>
          </p:cNvSpPr>
          <p:nvPr>
            <p:ph type="ctrTitle"/>
          </p:nvPr>
        </p:nvSpPr>
        <p:spPr>
          <a:xfrm>
            <a:off x="1449010" y="1141791"/>
            <a:ext cx="7766936" cy="1646302"/>
          </a:xfrm>
        </p:spPr>
        <p:txBody>
          <a:bodyPr/>
          <a:lstStyle/>
          <a:p>
            <a:pPr algn="l"/>
            <a:r>
              <a:rPr lang="en-US" sz="4800" dirty="0" smtClean="0">
                <a:latin typeface="Times New Roman" panose="02020603050405020304" pitchFamily="18" charset="0"/>
                <a:cs typeface="Times New Roman" panose="02020603050405020304" pitchFamily="18" charset="0"/>
              </a:rPr>
              <a:t>Psychological</a:t>
            </a:r>
            <a:r>
              <a:rPr lang="en-US" sz="4800" dirty="0" smtClean="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Disorders: Depression</a:t>
            </a:r>
          </a:p>
        </p:txBody>
      </p:sp>
      <p:sp>
        <p:nvSpPr>
          <p:cNvPr id="3" name="Subtitle 2">
            <a:extLst>
              <a:ext uri="{FF2B5EF4-FFF2-40B4-BE49-F238E27FC236}">
                <a16:creationId xmlns:a16="http://schemas.microsoft.com/office/drawing/2014/main" xmlns="" id="{878D7516-5BE3-48E6-BB19-D89F1039E77A}"/>
              </a:ext>
            </a:extLst>
          </p:cNvPr>
          <p:cNvSpPr>
            <a:spLocks noGrp="1"/>
          </p:cNvSpPr>
          <p:nvPr>
            <p:ph type="subTitle" idx="1"/>
          </p:nvPr>
        </p:nvSpPr>
        <p:spPr>
          <a:xfrm>
            <a:off x="1364342" y="3078376"/>
            <a:ext cx="7662917" cy="1362995"/>
          </a:xfrm>
        </p:spPr>
        <p:txBody>
          <a:bodyPr>
            <a:noAutofit/>
          </a:bodyPr>
          <a:lstStyle/>
          <a:p>
            <a:r>
              <a:rPr lang="en-US" sz="3600" dirty="0">
                <a:latin typeface="Times New Roman" panose="02020603050405020304" pitchFamily="18" charset="0"/>
                <a:cs typeface="Times New Roman" panose="02020603050405020304" pitchFamily="18" charset="0"/>
              </a:rPr>
              <a:t>Student’s Name</a:t>
            </a:r>
          </a:p>
          <a:p>
            <a:r>
              <a:rPr lang="en-US" sz="3600" dirty="0">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1951247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1A0D8A-1832-4013-8FA4-EC81CBAA39C7}"/>
              </a:ext>
            </a:extLst>
          </p:cNvPr>
          <p:cNvSpPr>
            <a:spLocks noGrp="1"/>
          </p:cNvSpPr>
          <p:nvPr>
            <p:ph type="title"/>
          </p:nvPr>
        </p:nvSpPr>
        <p:spPr/>
        <p:txBody>
          <a:bodyPr/>
          <a:lstStyle/>
          <a:p>
            <a:pPr algn="ctr"/>
            <a:r>
              <a:rPr lang="en-US" dirty="0">
                <a:latin typeface="Times New Roman" pitchFamily="18" charset="0"/>
                <a:cs typeface="Times New Roman" pitchFamily="18" charset="0"/>
              </a:rPr>
              <a:t>Introduction </a:t>
            </a:r>
          </a:p>
        </p:txBody>
      </p:sp>
      <p:sp>
        <p:nvSpPr>
          <p:cNvPr id="3" name="Content Placeholder 2">
            <a:extLst>
              <a:ext uri="{FF2B5EF4-FFF2-40B4-BE49-F238E27FC236}">
                <a16:creationId xmlns:a16="http://schemas.microsoft.com/office/drawing/2014/main" xmlns="" id="{F053E807-0C4B-4712-B090-E7814EC2C648}"/>
              </a:ext>
            </a:extLst>
          </p:cNvPr>
          <p:cNvSpPr>
            <a:spLocks noGrp="1"/>
          </p:cNvSpPr>
          <p:nvPr>
            <p:ph idx="1"/>
          </p:nvPr>
        </p:nvSpPr>
        <p:spPr>
          <a:xfrm>
            <a:off x="675860" y="1564241"/>
            <a:ext cx="8578263" cy="5075098"/>
          </a:xfrm>
        </p:spPr>
        <p:txBody>
          <a:bodyPr>
            <a:noAutofit/>
          </a:bodyPr>
          <a:lstStyle/>
          <a:p>
            <a:pPr marL="0" indent="0">
              <a:lnSpc>
                <a:spcPct val="200000"/>
              </a:lnSpc>
              <a:buNone/>
            </a:pPr>
            <a:r>
              <a:rPr lang="en-US" sz="2000" dirty="0" smtClean="0">
                <a:latin typeface="Times New Roman" pitchFamily="18" charset="0"/>
                <a:cs typeface="Times New Roman" pitchFamily="18" charset="0"/>
              </a:rPr>
              <a:t>Common </a:t>
            </a:r>
            <a:r>
              <a:rPr lang="en-US" sz="2000" dirty="0">
                <a:latin typeface="Times New Roman" pitchFamily="18" charset="0"/>
                <a:cs typeface="Times New Roman" pitchFamily="18" charset="0"/>
              </a:rPr>
              <a:t>behaviors associated with depression </a:t>
            </a:r>
            <a:r>
              <a:rPr lang="en-US" sz="2000" dirty="0" smtClean="0">
                <a:latin typeface="Times New Roman" pitchFamily="18" charset="0"/>
                <a:cs typeface="Times New Roman" pitchFamily="18" charset="0"/>
              </a:rPr>
              <a:t>disorders:</a:t>
            </a:r>
            <a:endParaRPr lang="en-US" sz="2000" dirty="0">
              <a:latin typeface="Times New Roman" pitchFamily="18" charset="0"/>
              <a:cs typeface="Times New Roman" pitchFamily="18" charset="0"/>
            </a:endParaRPr>
          </a:p>
          <a:p>
            <a:pPr>
              <a:lnSpc>
                <a:spcPct val="200000"/>
              </a:lnSpc>
            </a:pPr>
            <a:r>
              <a:rPr lang="en-US" sz="2000" dirty="0" smtClean="0">
                <a:latin typeface="Times New Roman" pitchFamily="18" charset="0"/>
                <a:cs typeface="Times New Roman" pitchFamily="18" charset="0"/>
              </a:rPr>
              <a:t>Sadness</a:t>
            </a:r>
          </a:p>
          <a:p>
            <a:pPr>
              <a:lnSpc>
                <a:spcPct val="200000"/>
              </a:lnSpc>
            </a:pPr>
            <a:r>
              <a:rPr lang="en-US" sz="2000" dirty="0" smtClean="0">
                <a:latin typeface="Times New Roman" pitchFamily="18" charset="0"/>
                <a:cs typeface="Times New Roman" pitchFamily="18" charset="0"/>
              </a:rPr>
              <a:t>Feeling </a:t>
            </a:r>
            <a:r>
              <a:rPr lang="en-US" sz="2000" dirty="0">
                <a:latin typeface="Times New Roman" pitchFamily="18" charset="0"/>
                <a:cs typeface="Times New Roman" pitchFamily="18" charset="0"/>
              </a:rPr>
              <a:t>low </a:t>
            </a:r>
            <a:endParaRPr lang="en-US" sz="2000" dirty="0" smtClean="0">
              <a:latin typeface="Times New Roman" pitchFamily="18" charset="0"/>
              <a:cs typeface="Times New Roman" pitchFamily="18" charset="0"/>
            </a:endParaRPr>
          </a:p>
          <a:p>
            <a:pPr>
              <a:lnSpc>
                <a:spcPct val="200000"/>
              </a:lnSpc>
            </a:pPr>
            <a:r>
              <a:rPr lang="en-US" sz="2000" dirty="0" smtClean="0">
                <a:latin typeface="Times New Roman" pitchFamily="18" charset="0"/>
                <a:cs typeface="Times New Roman" pitchFamily="18" charset="0"/>
              </a:rPr>
              <a:t>Loss </a:t>
            </a:r>
            <a:r>
              <a:rPr lang="en-US" sz="2000" dirty="0">
                <a:latin typeface="Times New Roman" pitchFamily="18" charset="0"/>
                <a:cs typeface="Times New Roman" pitchFamily="18" charset="0"/>
              </a:rPr>
              <a:t>of pleasure in daily routines </a:t>
            </a:r>
            <a:endParaRPr lang="en-US" sz="2000" dirty="0" smtClean="0">
              <a:latin typeface="Times New Roman" pitchFamily="18" charset="0"/>
              <a:cs typeface="Times New Roman" pitchFamily="18" charset="0"/>
            </a:endParaRPr>
          </a:p>
          <a:p>
            <a:pPr>
              <a:lnSpc>
                <a:spcPct val="200000"/>
              </a:lnSpc>
            </a:pPr>
            <a:r>
              <a:rPr lang="en-US" sz="2000" dirty="0">
                <a:latin typeface="Times New Roman" pitchFamily="18" charset="0"/>
                <a:cs typeface="Times New Roman" pitchFamily="18" charset="0"/>
              </a:rPr>
              <a:t>G</a:t>
            </a:r>
            <a:r>
              <a:rPr lang="en-US" sz="2000" dirty="0" smtClean="0">
                <a:latin typeface="Times New Roman" pitchFamily="18" charset="0"/>
                <a:cs typeface="Times New Roman" pitchFamily="18" charset="0"/>
              </a:rPr>
              <a:t>enetic</a:t>
            </a:r>
            <a:r>
              <a:rPr lang="en-US" sz="2000" dirty="0">
                <a:latin typeface="Times New Roman" pitchFamily="18" charset="0"/>
                <a:cs typeface="Times New Roman" pitchFamily="18" charset="0"/>
              </a:rPr>
              <a:t>, environmental, biological, and psychosocial factors</a:t>
            </a:r>
          </a:p>
          <a:p>
            <a:pPr marL="0" indent="0">
              <a:lnSpc>
                <a:spcPct val="200000"/>
              </a:lnSpc>
              <a:buNone/>
            </a:pP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marL="0" indent="0">
              <a:lnSpc>
                <a:spcPct val="200000"/>
              </a:lnSpc>
              <a:buNone/>
            </a:pP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808613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2A5A8F-23F1-4A1A-9E10-24B9C0219AA0}"/>
              </a:ext>
            </a:extLst>
          </p:cNvPr>
          <p:cNvSpPr>
            <a:spLocks noGrp="1"/>
          </p:cNvSpPr>
          <p:nvPr>
            <p:ph type="title"/>
          </p:nvPr>
        </p:nvSpPr>
        <p:spPr>
          <a:xfrm>
            <a:off x="798285" y="290284"/>
            <a:ext cx="8504745" cy="957945"/>
          </a:xfrm>
        </p:spPr>
        <p:txBody>
          <a:bodyPr>
            <a:noAutofit/>
          </a:bodyPr>
          <a:lstStyle/>
          <a:p>
            <a:pPr algn="ctr"/>
            <a:r>
              <a:rPr lang="en-US" dirty="0">
                <a:latin typeface="Times New Roman" panose="02020603050405020304" pitchFamily="18" charset="0"/>
                <a:cs typeface="Times New Roman" panose="02020603050405020304" pitchFamily="18" charset="0"/>
              </a:rPr>
              <a:t>General Behaviors Associated With Depression </a:t>
            </a:r>
          </a:p>
        </p:txBody>
      </p:sp>
      <p:sp>
        <p:nvSpPr>
          <p:cNvPr id="3" name="Content Placeholder 2">
            <a:extLst>
              <a:ext uri="{FF2B5EF4-FFF2-40B4-BE49-F238E27FC236}">
                <a16:creationId xmlns:a16="http://schemas.microsoft.com/office/drawing/2014/main" xmlns="" id="{A400CAD6-2462-4E93-81B5-959748B3B5CC}"/>
              </a:ext>
            </a:extLst>
          </p:cNvPr>
          <p:cNvSpPr>
            <a:spLocks noGrp="1"/>
          </p:cNvSpPr>
          <p:nvPr>
            <p:ph idx="1"/>
          </p:nvPr>
        </p:nvSpPr>
        <p:spPr>
          <a:xfrm>
            <a:off x="725714" y="1217160"/>
            <a:ext cx="8548288" cy="4980440"/>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Eating less</a:t>
            </a:r>
          </a:p>
          <a:p>
            <a:pPr>
              <a:lnSpc>
                <a:spcPct val="200000"/>
              </a:lnSpc>
            </a:pPr>
            <a:r>
              <a:rPr lang="en-US" sz="2000" dirty="0">
                <a:latin typeface="Times New Roman" panose="02020603050405020304" pitchFamily="18" charset="0"/>
                <a:cs typeface="Times New Roman" panose="02020603050405020304" pitchFamily="18" charset="0"/>
              </a:rPr>
              <a:t>Sleeping less</a:t>
            </a:r>
          </a:p>
          <a:p>
            <a:pPr>
              <a:lnSpc>
                <a:spcPct val="200000"/>
              </a:lnSpc>
            </a:pPr>
            <a:r>
              <a:rPr lang="en-US" sz="2000" dirty="0">
                <a:latin typeface="Times New Roman" panose="02020603050405020304" pitchFamily="18" charset="0"/>
                <a:cs typeface="Times New Roman" panose="02020603050405020304" pitchFamily="18" charset="0"/>
              </a:rPr>
              <a:t>Visiting the doctor with vague pains and aches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Selvi</a:t>
            </a:r>
            <a:r>
              <a:rPr lang="en-GB" sz="2000" dirty="0">
                <a:latin typeface="Times New Roman" panose="02020603050405020304" pitchFamily="18" charset="0"/>
                <a:cs typeface="Times New Roman" panose="02020603050405020304" pitchFamily="18" charset="0"/>
              </a:rPr>
              <a:t> et al., 2017)</a:t>
            </a:r>
            <a:endParaRPr lang="en-US" sz="2000" dirty="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Reduced activities with family and friends</a:t>
            </a:r>
          </a:p>
          <a:p>
            <a:pPr>
              <a:lnSpc>
                <a:spcPct val="200000"/>
              </a:lnSpc>
            </a:pPr>
            <a:r>
              <a:rPr lang="en-US" sz="2000" dirty="0">
                <a:latin typeface="Times New Roman" panose="02020603050405020304" pitchFamily="18" charset="0"/>
                <a:cs typeface="Times New Roman" panose="02020603050405020304" pitchFamily="18" charset="0"/>
              </a:rPr>
              <a:t>Calling in sick to work</a:t>
            </a:r>
          </a:p>
          <a:p>
            <a:pPr>
              <a:lnSpc>
                <a:spcPct val="20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801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A91063-3ED6-4BBA-9998-945E16F67CED}"/>
              </a:ext>
            </a:extLst>
          </p:cNvPr>
          <p:cNvSpPr>
            <a:spLocks noGrp="1"/>
          </p:cNvSpPr>
          <p:nvPr>
            <p:ph type="title"/>
          </p:nvPr>
        </p:nvSpPr>
        <p:spPr>
          <a:xfrm>
            <a:off x="885370" y="261258"/>
            <a:ext cx="8388631" cy="812800"/>
          </a:xfrm>
        </p:spPr>
        <p:txBody>
          <a:bodyPr/>
          <a:lstStyle/>
          <a:p>
            <a:pPr algn="ctr"/>
            <a:r>
              <a:rPr lang="en-US" dirty="0">
                <a:latin typeface="Times New Roman" pitchFamily="18" charset="0"/>
                <a:cs typeface="Times New Roman" panose="02020603050405020304" pitchFamily="18" charset="0"/>
              </a:rPr>
              <a:t>Influence of Biological Factors</a:t>
            </a:r>
          </a:p>
        </p:txBody>
      </p:sp>
      <p:sp>
        <p:nvSpPr>
          <p:cNvPr id="3" name="Content Placeholder 2">
            <a:extLst>
              <a:ext uri="{FF2B5EF4-FFF2-40B4-BE49-F238E27FC236}">
                <a16:creationId xmlns:a16="http://schemas.microsoft.com/office/drawing/2014/main" xmlns="" id="{B52F8A8F-3F7A-46F1-9E44-D179B4DD178F}"/>
              </a:ext>
            </a:extLst>
          </p:cNvPr>
          <p:cNvSpPr>
            <a:spLocks noGrp="1"/>
          </p:cNvSpPr>
          <p:nvPr>
            <p:ph idx="1"/>
          </p:nvPr>
        </p:nvSpPr>
        <p:spPr>
          <a:xfrm>
            <a:off x="696686" y="1101046"/>
            <a:ext cx="8562802" cy="5198154"/>
          </a:xfrm>
        </p:spPr>
        <p:txBody>
          <a:bodyPr>
            <a:normAutofit/>
          </a:bodyPr>
          <a:lstStyle/>
          <a:p>
            <a:pPr>
              <a:lnSpc>
                <a:spcPct val="150000"/>
              </a:lnSpc>
            </a:pPr>
            <a:r>
              <a:rPr lang="en-US" sz="2000" dirty="0">
                <a:latin typeface="Times New Roman" panose="02020603050405020304" pitchFamily="18" charset="0"/>
                <a:cs typeface="Times New Roman" panose="02020603050405020304" pitchFamily="18" charset="0"/>
              </a:rPr>
              <a:t>Genetics through :</a:t>
            </a:r>
          </a:p>
          <a:p>
            <a:pPr algn="ctr">
              <a:lnSpc>
                <a:spcPct val="150000"/>
              </a:lnSpc>
            </a:pPr>
            <a:r>
              <a:rPr lang="en-US" sz="2000" dirty="0">
                <a:latin typeface="Times New Roman" panose="02020603050405020304" pitchFamily="18" charset="0"/>
                <a:cs typeface="Times New Roman" panose="02020603050405020304" pitchFamily="18" charset="0"/>
              </a:rPr>
              <a:t>Melancholic depression</a:t>
            </a:r>
          </a:p>
          <a:p>
            <a:pPr algn="ctr">
              <a:lnSpc>
                <a:spcPct val="150000"/>
              </a:lnSpc>
            </a:pPr>
            <a:r>
              <a:rPr lang="en-US" sz="2000" dirty="0">
                <a:latin typeface="Times New Roman" panose="02020603050405020304" pitchFamily="18" charset="0"/>
                <a:cs typeface="Times New Roman" panose="02020603050405020304" pitchFamily="18" charset="0"/>
              </a:rPr>
              <a:t>Psychotic depression</a:t>
            </a:r>
          </a:p>
          <a:p>
            <a:pPr algn="ctr">
              <a:lnSpc>
                <a:spcPct val="150000"/>
              </a:lnSpc>
            </a:pPr>
            <a:r>
              <a:rPr lang="en-US" sz="2000" dirty="0">
                <a:latin typeface="Times New Roman" panose="02020603050405020304" pitchFamily="18" charset="0"/>
                <a:cs typeface="Times New Roman" panose="02020603050405020304" pitchFamily="18" charset="0"/>
              </a:rPr>
              <a:t>Bipolar depression</a:t>
            </a:r>
          </a:p>
          <a:p>
            <a:pPr>
              <a:lnSpc>
                <a:spcPct val="150000"/>
              </a:lnSpc>
            </a:pPr>
            <a:endParaRPr lang="en-US" sz="2000" dirty="0">
              <a:latin typeface="Times New Roman" panose="02020603050405020304" pitchFamily="18" charset="0"/>
              <a:cs typeface="Times New Roman" panose="02020603050405020304" pitchFamily="18" charset="0"/>
            </a:endParaRPr>
          </a:p>
          <a:p>
            <a:pPr>
              <a:lnSpc>
                <a:spcPct val="150000"/>
              </a:lnSpc>
            </a:pPr>
            <a:r>
              <a:rPr lang="en-US" sz="2000" dirty="0">
                <a:latin typeface="Times New Roman" panose="02020603050405020304" pitchFamily="18" charset="0"/>
                <a:cs typeface="Times New Roman" panose="02020603050405020304" pitchFamily="18" charset="0"/>
              </a:rPr>
              <a:t>Abnormal brain structure and chemistry</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Berkovich-Ohana</a:t>
            </a:r>
            <a:r>
              <a:rPr lang="en-GB" sz="2000" dirty="0">
                <a:latin typeface="Times New Roman" panose="02020603050405020304" pitchFamily="18" charset="0"/>
                <a:cs typeface="Times New Roman" panose="02020603050405020304" pitchFamily="18" charset="0"/>
              </a:rPr>
              <a:t>, 2017</a:t>
            </a:r>
            <a:r>
              <a:rPr lang="en-US" sz="2000" dirty="0">
                <a:latin typeface="Times New Roman" panose="02020603050405020304" pitchFamily="18" charset="0"/>
                <a:cs typeface="Times New Roman" panose="02020603050405020304" pitchFamily="18" charset="0"/>
              </a:rPr>
              <a:t>)</a:t>
            </a:r>
          </a:p>
          <a:p>
            <a:pPr>
              <a:lnSpc>
                <a:spcPct val="150000"/>
              </a:lnSpc>
            </a:pPr>
            <a:r>
              <a:rPr lang="en-US" sz="2000" dirty="0">
                <a:latin typeface="Times New Roman" panose="02020603050405020304" pitchFamily="18" charset="0"/>
                <a:cs typeface="Times New Roman" panose="02020603050405020304" pitchFamily="18" charset="0"/>
              </a:rPr>
              <a:t>Hormone imbalance </a:t>
            </a:r>
          </a:p>
          <a:p>
            <a:pPr algn="ctr">
              <a:lnSpc>
                <a:spcPct val="15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7953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EDBC5B-A4F1-44D4-AE0F-57754B7CD2DC}"/>
              </a:ext>
            </a:extLst>
          </p:cNvPr>
          <p:cNvSpPr>
            <a:spLocks noGrp="1"/>
          </p:cNvSpPr>
          <p:nvPr>
            <p:ph type="title"/>
          </p:nvPr>
        </p:nvSpPr>
        <p:spPr>
          <a:xfrm>
            <a:off x="740228" y="406400"/>
            <a:ext cx="8504745" cy="1175657"/>
          </a:xfrm>
        </p:spPr>
        <p:txBody>
          <a:bodyPr>
            <a:noAutofit/>
          </a:bodyPr>
          <a:lstStyle/>
          <a:p>
            <a:pPr algn="ctr"/>
            <a:r>
              <a:rPr lang="en-US" dirty="0">
                <a:latin typeface="Times New Roman" panose="02020603050405020304" pitchFamily="18" charset="0"/>
                <a:cs typeface="Times New Roman" panose="02020603050405020304" pitchFamily="18" charset="0"/>
              </a:rPr>
              <a:t>Biological </a:t>
            </a:r>
            <a:r>
              <a:rPr lang="en-US" dirty="0" smtClean="0">
                <a:latin typeface="Times New Roman" panose="02020603050405020304" pitchFamily="18" charset="0"/>
                <a:cs typeface="Times New Roman" panose="02020603050405020304" pitchFamily="18" charset="0"/>
              </a:rPr>
              <a:t>Reason </a:t>
            </a:r>
            <a:r>
              <a:rPr lang="en-US" dirty="0">
                <a:latin typeface="Times New Roman" panose="02020603050405020304" pitchFamily="18" charset="0"/>
                <a:cs typeface="Times New Roman" panose="02020603050405020304" pitchFamily="18" charset="0"/>
              </a:rPr>
              <a:t>for Exhibiting Depression and Their Explanation</a:t>
            </a:r>
          </a:p>
        </p:txBody>
      </p:sp>
      <p:sp>
        <p:nvSpPr>
          <p:cNvPr id="3" name="Content Placeholder 2">
            <a:extLst>
              <a:ext uri="{FF2B5EF4-FFF2-40B4-BE49-F238E27FC236}">
                <a16:creationId xmlns:a16="http://schemas.microsoft.com/office/drawing/2014/main" xmlns="" id="{3FBC3F33-EE34-4D4C-BDC3-2E2D7C791081}"/>
              </a:ext>
            </a:extLst>
          </p:cNvPr>
          <p:cNvSpPr>
            <a:spLocks noGrp="1"/>
          </p:cNvSpPr>
          <p:nvPr>
            <p:ph idx="1"/>
          </p:nvPr>
        </p:nvSpPr>
        <p:spPr>
          <a:xfrm>
            <a:off x="662820" y="1841275"/>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Chemical imbalances in the </a:t>
            </a:r>
            <a:r>
              <a:rPr lang="en-US" sz="2000" dirty="0" smtClean="0">
                <a:latin typeface="Times New Roman" panose="02020603050405020304" pitchFamily="18" charset="0"/>
                <a:cs typeface="Times New Roman" panose="02020603050405020304" pitchFamily="18" charset="0"/>
              </a:rPr>
              <a:t>brain</a:t>
            </a:r>
          </a:p>
          <a:p>
            <a:pPr>
              <a:lnSpc>
                <a:spcPct val="200000"/>
              </a:lnSpc>
            </a:pPr>
            <a:r>
              <a:rPr lang="en-US" sz="2000" dirty="0" smtClean="0">
                <a:latin typeface="Times New Roman" panose="02020603050405020304" pitchFamily="18" charset="0"/>
                <a:cs typeface="Times New Roman" panose="02020603050405020304" pitchFamily="18" charset="0"/>
              </a:rPr>
              <a:t>Malfunctioning of neurotransmitters</a:t>
            </a:r>
            <a:endParaRPr lang="en-US" sz="2000" dirty="0">
              <a:latin typeface="Times New Roman" panose="02020603050405020304" pitchFamily="18" charset="0"/>
              <a:cs typeface="Times New Roman" panose="02020603050405020304" pitchFamily="18" charset="0"/>
            </a:endParaRPr>
          </a:p>
          <a:p>
            <a:pPr>
              <a:lnSpc>
                <a:spcPct val="20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8153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DEAF99-49C5-4A1B-A6F8-AB30875E903E}"/>
              </a:ext>
            </a:extLst>
          </p:cNvPr>
          <p:cNvSpPr>
            <a:spLocks noGrp="1"/>
          </p:cNvSpPr>
          <p:nvPr>
            <p:ph type="title"/>
          </p:nvPr>
        </p:nvSpPr>
        <p:spPr>
          <a:xfrm>
            <a:off x="667657" y="290285"/>
            <a:ext cx="8620860" cy="2235201"/>
          </a:xfrm>
        </p:spPr>
        <p:txBody>
          <a:bodyPr>
            <a:noAutofit/>
          </a:bodyPr>
          <a:lstStyle/>
          <a:p>
            <a:pPr algn="ctr"/>
            <a:r>
              <a:rPr lang="en-US" dirty="0">
                <a:latin typeface="Times New Roman" panose="02020603050405020304" pitchFamily="18" charset="0"/>
                <a:cs typeface="Times New Roman" panose="02020603050405020304" pitchFamily="18" charset="0"/>
              </a:rPr>
              <a:t>How Altered States of Consciousness Related To Sleep, Psychoactive Drugs, or Meditation and Hypnosis Affect Individuals with Depression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6B2CA543-3378-4728-A363-F72F111FD196}"/>
              </a:ext>
            </a:extLst>
          </p:cNvPr>
          <p:cNvSpPr>
            <a:spLocks noGrp="1"/>
          </p:cNvSpPr>
          <p:nvPr>
            <p:ph idx="1"/>
          </p:nvPr>
        </p:nvSpPr>
        <p:spPr/>
        <p:txBody>
          <a:bodyPr>
            <a:normAutofit/>
          </a:bodyPr>
          <a:lstStyle/>
          <a:p>
            <a:pPr marL="0" indent="0">
              <a:lnSpc>
                <a:spcPct val="200000"/>
              </a:lnSpc>
              <a:buNone/>
            </a:pPr>
            <a:endParaRPr lang="en-US" sz="2000" dirty="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Subjective feeling</a:t>
            </a:r>
          </a:p>
          <a:p>
            <a:pPr>
              <a:lnSpc>
                <a:spcPct val="200000"/>
              </a:lnSpc>
            </a:pPr>
            <a:r>
              <a:rPr lang="en-US" sz="2000" dirty="0">
                <a:latin typeface="Times New Roman" panose="02020603050405020304" pitchFamily="18" charset="0"/>
                <a:cs typeface="Times New Roman" panose="02020603050405020304" pitchFamily="18" charset="0"/>
              </a:rPr>
              <a:t>Explicit recognition</a:t>
            </a:r>
          </a:p>
          <a:p>
            <a:pPr>
              <a:lnSpc>
                <a:spcPct val="200000"/>
              </a:lnSpc>
            </a:pPr>
            <a:r>
              <a:rPr lang="en-US" sz="2000" dirty="0">
                <a:latin typeface="Times New Roman" panose="02020603050405020304" pitchFamily="18" charset="0"/>
                <a:cs typeface="Times New Roman" panose="02020603050405020304" pitchFamily="18" charset="0"/>
              </a:rPr>
              <a:t>Misrepresentations of memory distortions (</a:t>
            </a:r>
            <a:r>
              <a:rPr lang="en-GB" sz="2000" dirty="0" err="1">
                <a:latin typeface="Times New Roman" panose="02020603050405020304" pitchFamily="18" charset="0"/>
                <a:cs typeface="Times New Roman" panose="02020603050405020304" pitchFamily="18" charset="0"/>
              </a:rPr>
              <a:t>Spitze</a:t>
            </a:r>
            <a:r>
              <a:rPr lang="en-GB" sz="2000" dirty="0">
                <a:latin typeface="Times New Roman" panose="02020603050405020304" pitchFamily="18" charset="0"/>
                <a:cs typeface="Times New Roman" panose="02020603050405020304" pitchFamily="18" charset="0"/>
              </a:rPr>
              <a:t> et al., 2018)</a:t>
            </a:r>
            <a:r>
              <a:rPr lang="en-US" sz="2000" dirty="0">
                <a:latin typeface="Times New Roman" panose="02020603050405020304" pitchFamily="18" charset="0"/>
                <a:cs typeface="Times New Roman" panose="02020603050405020304" pitchFamily="18" charset="0"/>
              </a:rPr>
              <a:t> </a:t>
            </a:r>
          </a:p>
          <a:p>
            <a:pPr>
              <a:lnSpc>
                <a:spcPct val="200000"/>
              </a:lnSpc>
            </a:pPr>
            <a:endParaRPr lang="en-US" sz="2000" dirty="0">
              <a:latin typeface="Times New Roman" panose="02020603050405020304" pitchFamily="18" charset="0"/>
              <a:cs typeface="Times New Roman" panose="02020603050405020304" pitchFamily="18" charset="0"/>
            </a:endParaRPr>
          </a:p>
          <a:p>
            <a:pPr>
              <a:lnSpc>
                <a:spcPct val="20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2119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E2EF34-B902-4BE9-B8A2-FC514E8DC839}"/>
              </a:ext>
            </a:extLst>
          </p:cNvPr>
          <p:cNvSpPr>
            <a:spLocks noGrp="1"/>
          </p:cNvSpPr>
          <p:nvPr>
            <p:ph type="title"/>
          </p:nvPr>
        </p:nvSpPr>
        <p:spPr>
          <a:xfrm>
            <a:off x="841828" y="304800"/>
            <a:ext cx="8446687" cy="812800"/>
          </a:xfrm>
        </p:spPr>
        <p:txBody>
          <a:bodyPr/>
          <a:lstStyle/>
          <a:p>
            <a:pPr algn="ctr"/>
            <a:r>
              <a:rPr lang="en-US" dirty="0">
                <a:latin typeface="Times New Roman" pitchFamily="18" charset="0"/>
                <a:cs typeface="Times New Roman" pitchFamily="18" charset="0"/>
              </a:rPr>
              <a:t>Effects of Sleep to Depression</a:t>
            </a:r>
          </a:p>
        </p:txBody>
      </p:sp>
      <p:sp>
        <p:nvSpPr>
          <p:cNvPr id="3" name="Content Placeholder 2">
            <a:extLst>
              <a:ext uri="{FF2B5EF4-FFF2-40B4-BE49-F238E27FC236}">
                <a16:creationId xmlns:a16="http://schemas.microsoft.com/office/drawing/2014/main" xmlns="" id="{B96F9E62-932F-4F68-B9BC-24B66917BAEB}"/>
              </a:ext>
            </a:extLst>
          </p:cNvPr>
          <p:cNvSpPr>
            <a:spLocks noGrp="1"/>
          </p:cNvSpPr>
          <p:nvPr>
            <p:ph idx="1"/>
          </p:nvPr>
        </p:nvSpPr>
        <p:spPr>
          <a:xfrm>
            <a:off x="648305" y="1405846"/>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Depression causes sleeplessness</a:t>
            </a:r>
          </a:p>
          <a:p>
            <a:pPr>
              <a:lnSpc>
                <a:spcPct val="200000"/>
              </a:lnSpc>
            </a:pPr>
            <a:r>
              <a:rPr lang="en-US" sz="2000" dirty="0">
                <a:latin typeface="Times New Roman" panose="02020603050405020304" pitchFamily="18" charset="0"/>
                <a:cs typeface="Times New Roman" panose="02020603050405020304" pitchFamily="18" charset="0"/>
              </a:rPr>
              <a:t>Sleeplessness cause depression </a:t>
            </a:r>
          </a:p>
          <a:p>
            <a:pPr>
              <a:lnSpc>
                <a:spcPct val="200000"/>
              </a:lnSpc>
            </a:pPr>
            <a:r>
              <a:rPr lang="en-US" sz="2000" dirty="0">
                <a:latin typeface="Times New Roman" panose="02020603050405020304" pitchFamily="18" charset="0"/>
                <a:cs typeface="Times New Roman" panose="02020603050405020304" pitchFamily="18" charset="0"/>
              </a:rPr>
              <a:t>Obstructive sleep apnea </a:t>
            </a:r>
          </a:p>
          <a:p>
            <a:pPr>
              <a:lnSpc>
                <a:spcPct val="200000"/>
              </a:lnSpc>
            </a:pPr>
            <a:r>
              <a:rPr lang="en-US" sz="2000" dirty="0">
                <a:latin typeface="Times New Roman" panose="02020603050405020304" pitchFamily="18" charset="0"/>
                <a:cs typeface="Times New Roman" panose="02020603050405020304" pitchFamily="18" charset="0"/>
              </a:rPr>
              <a:t>Insomnia </a:t>
            </a:r>
          </a:p>
        </p:txBody>
      </p:sp>
    </p:spTree>
    <p:extLst>
      <p:ext uri="{BB962C8B-B14F-4D97-AF65-F5344CB8AC3E}">
        <p14:creationId xmlns:p14="http://schemas.microsoft.com/office/powerpoint/2010/main" val="3382939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3BA7CA-68F9-4D0F-9745-6402D9DAE6AC}"/>
              </a:ext>
            </a:extLst>
          </p:cNvPr>
          <p:cNvSpPr>
            <a:spLocks noGrp="1"/>
          </p:cNvSpPr>
          <p:nvPr>
            <p:ph type="title"/>
          </p:nvPr>
        </p:nvSpPr>
        <p:spPr>
          <a:xfrm>
            <a:off x="754742" y="609600"/>
            <a:ext cx="8519259" cy="812800"/>
          </a:xfrm>
        </p:spPr>
        <p:txBody>
          <a:bodyPr/>
          <a:lstStyle/>
          <a:p>
            <a:pPr algn="ctr"/>
            <a:r>
              <a:rPr lang="en-US" dirty="0">
                <a:latin typeface="Times New Roman" panose="02020603050405020304" pitchFamily="18" charset="0"/>
                <a:cs typeface="Times New Roman" panose="02020603050405020304" pitchFamily="18" charset="0"/>
              </a:rPr>
              <a:t>Effects of Psychoactive Drugs</a:t>
            </a:r>
          </a:p>
        </p:txBody>
      </p:sp>
      <p:sp>
        <p:nvSpPr>
          <p:cNvPr id="3" name="Content Placeholder 2">
            <a:extLst>
              <a:ext uri="{FF2B5EF4-FFF2-40B4-BE49-F238E27FC236}">
                <a16:creationId xmlns:a16="http://schemas.microsoft.com/office/drawing/2014/main" xmlns="" id="{209A9811-E959-4D19-A22A-AAF21A5B6CD2}"/>
              </a:ext>
            </a:extLst>
          </p:cNvPr>
          <p:cNvSpPr>
            <a:spLocks noGrp="1"/>
          </p:cNvSpPr>
          <p:nvPr>
            <p:ph idx="1"/>
          </p:nvPr>
        </p:nvSpPr>
        <p:spPr>
          <a:xfrm>
            <a:off x="633791" y="1536474"/>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Alters states of consciousness</a:t>
            </a:r>
          </a:p>
          <a:p>
            <a:pPr>
              <a:lnSpc>
                <a:spcPct val="200000"/>
              </a:lnSpc>
            </a:pPr>
            <a:r>
              <a:rPr lang="en-US" sz="2000" dirty="0">
                <a:latin typeface="Times New Roman" panose="02020603050405020304" pitchFamily="18" charset="0"/>
                <a:cs typeface="Times New Roman" panose="02020603050405020304" pitchFamily="18" charset="0"/>
              </a:rPr>
              <a:t>Changes moods </a:t>
            </a:r>
            <a:endParaRPr lang="en-US" sz="2000" dirty="0" smtClean="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itchFamily="18" charset="0"/>
                <a:cs typeface="Times New Roman" pitchFamily="18" charset="0"/>
              </a:rPr>
              <a:t>B</a:t>
            </a:r>
            <a:r>
              <a:rPr lang="en-US" sz="2000" dirty="0" smtClean="0">
                <a:latin typeface="Times New Roman" pitchFamily="18" charset="0"/>
                <a:cs typeface="Times New Roman" pitchFamily="18" charset="0"/>
              </a:rPr>
              <a:t>lock </a:t>
            </a:r>
            <a:r>
              <a:rPr lang="en-US" sz="2000" dirty="0">
                <a:latin typeface="Times New Roman" pitchFamily="18" charset="0"/>
                <a:cs typeface="Times New Roman" pitchFamily="18" charset="0"/>
              </a:rPr>
              <a:t>the activity of a neurotransmitter</a:t>
            </a:r>
            <a:endParaRPr lang="en-US" sz="2000" dirty="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Changes perceptions </a:t>
            </a:r>
            <a:endParaRPr lang="en-US" sz="2000" dirty="0" smtClean="0">
              <a:latin typeface="Times New Roman" panose="02020603050405020304" pitchFamily="18" charset="0"/>
              <a:cs typeface="Times New Roman" panose="02020603050405020304" pitchFamily="18" charset="0"/>
            </a:endParaRPr>
          </a:p>
          <a:p>
            <a:pPr>
              <a:lnSpc>
                <a:spcPct val="200000"/>
              </a:lnSpc>
            </a:pPr>
            <a:r>
              <a:rPr lang="en-US" sz="2000" dirty="0" smtClean="0">
                <a:latin typeface="Times New Roman" pitchFamily="18" charset="0"/>
                <a:cs typeface="Times New Roman" pitchFamily="18" charset="0"/>
              </a:rPr>
              <a:t>Interfering </a:t>
            </a:r>
            <a:r>
              <a:rPr lang="en-US" sz="2000" dirty="0">
                <a:latin typeface="Times New Roman" pitchFamily="18" charset="0"/>
                <a:cs typeface="Times New Roman" pitchFamily="18" charset="0"/>
              </a:rPr>
              <a:t>with the reuptake of receptors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145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035BA9-5F01-45A6-9417-93ACE1EA6B78}"/>
              </a:ext>
            </a:extLst>
          </p:cNvPr>
          <p:cNvSpPr>
            <a:spLocks noGrp="1"/>
          </p:cNvSpPr>
          <p:nvPr>
            <p:ph type="title"/>
          </p:nvPr>
        </p:nvSpPr>
        <p:spPr>
          <a:xfrm>
            <a:off x="769256" y="348344"/>
            <a:ext cx="8504745" cy="899886"/>
          </a:xfrm>
        </p:spPr>
        <p:txBody>
          <a:bodyPr/>
          <a:lstStyle/>
          <a:p>
            <a:pPr algn="ctr"/>
            <a:r>
              <a:rPr lang="en-US" dirty="0">
                <a:latin typeface="Times New Roman" panose="02020603050405020304" pitchFamily="18" charset="0"/>
                <a:cs typeface="Times New Roman" panose="02020603050405020304" pitchFamily="18" charset="0"/>
              </a:rPr>
              <a:t>Effects of Meditation</a:t>
            </a:r>
          </a:p>
        </p:txBody>
      </p:sp>
      <p:sp>
        <p:nvSpPr>
          <p:cNvPr id="3" name="Content Placeholder 2">
            <a:extLst>
              <a:ext uri="{FF2B5EF4-FFF2-40B4-BE49-F238E27FC236}">
                <a16:creationId xmlns:a16="http://schemas.microsoft.com/office/drawing/2014/main" xmlns="" id="{F8F314FF-5A6E-4A7E-BB5F-712D19644771}"/>
              </a:ext>
            </a:extLst>
          </p:cNvPr>
          <p:cNvSpPr>
            <a:spLocks noGrp="1"/>
          </p:cNvSpPr>
          <p:nvPr>
            <p:ph idx="1"/>
          </p:nvPr>
        </p:nvSpPr>
        <p:spPr>
          <a:xfrm>
            <a:off x="633791" y="1333274"/>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Records newly practicing mediators</a:t>
            </a:r>
          </a:p>
          <a:p>
            <a:pPr>
              <a:lnSpc>
                <a:spcPct val="200000"/>
              </a:lnSpc>
            </a:pPr>
            <a:r>
              <a:rPr lang="en-US" sz="2000" dirty="0">
                <a:latin typeface="Times New Roman" panose="02020603050405020304" pitchFamily="18" charset="0"/>
                <a:cs typeface="Times New Roman" panose="02020603050405020304" pitchFamily="18" charset="0"/>
              </a:rPr>
              <a:t>Changes patterns of brain waves</a:t>
            </a:r>
          </a:p>
          <a:p>
            <a:pPr>
              <a:lnSpc>
                <a:spcPct val="200000"/>
              </a:lnSpc>
            </a:pPr>
            <a:r>
              <a:rPr lang="en-US" sz="2000" dirty="0">
                <a:latin typeface="Times New Roman" panose="02020603050405020304" pitchFamily="18" charset="0"/>
                <a:cs typeface="Times New Roman" panose="02020603050405020304" pitchFamily="18" charset="0"/>
              </a:rPr>
              <a:t>Clears the mind</a:t>
            </a:r>
          </a:p>
          <a:p>
            <a:pPr>
              <a:lnSpc>
                <a:spcPct val="20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8122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D9EF23-BA7A-4EDB-A192-1ED90E8AB70A}"/>
              </a:ext>
            </a:extLst>
          </p:cNvPr>
          <p:cNvSpPr>
            <a:spLocks noGrp="1"/>
          </p:cNvSpPr>
          <p:nvPr>
            <p:ph type="title"/>
          </p:nvPr>
        </p:nvSpPr>
        <p:spPr>
          <a:xfrm>
            <a:off x="725714" y="609600"/>
            <a:ext cx="8548288" cy="899886"/>
          </a:xfrm>
        </p:spPr>
        <p:txBody>
          <a:bodyPr/>
          <a:lstStyle/>
          <a:p>
            <a:pPr algn="ctr"/>
            <a:r>
              <a:rPr lang="en-US" dirty="0">
                <a:latin typeface="Times New Roman" panose="02020603050405020304" pitchFamily="18" charset="0"/>
                <a:cs typeface="Times New Roman" panose="02020603050405020304" pitchFamily="18" charset="0"/>
              </a:rPr>
              <a:t>Effects of Hypnosis to Depression</a:t>
            </a:r>
          </a:p>
        </p:txBody>
      </p:sp>
      <p:sp>
        <p:nvSpPr>
          <p:cNvPr id="3" name="Content Placeholder 2">
            <a:extLst>
              <a:ext uri="{FF2B5EF4-FFF2-40B4-BE49-F238E27FC236}">
                <a16:creationId xmlns:a16="http://schemas.microsoft.com/office/drawing/2014/main" xmlns="" id="{4D9C30F4-3E10-4165-89E9-13F6C457618F}"/>
              </a:ext>
            </a:extLst>
          </p:cNvPr>
          <p:cNvSpPr>
            <a:spLocks noGrp="1"/>
          </p:cNvSpPr>
          <p:nvPr>
            <p:ph idx="1"/>
          </p:nvPr>
        </p:nvSpPr>
        <p:spPr>
          <a:xfrm>
            <a:off x="648305" y="1521961"/>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Relaxation of thoughts (</a:t>
            </a:r>
            <a:r>
              <a:rPr lang="en-GB" sz="2000" dirty="0">
                <a:latin typeface="Times New Roman" panose="02020603050405020304" pitchFamily="18" charset="0"/>
                <a:cs typeface="Times New Roman" panose="02020603050405020304" pitchFamily="18" charset="0"/>
              </a:rPr>
              <a:t>Jensen et al., 2017</a:t>
            </a:r>
            <a:r>
              <a:rPr lang="en-US" sz="2000" dirty="0">
                <a:latin typeface="Times New Roman" panose="02020603050405020304" pitchFamily="18" charset="0"/>
                <a:cs typeface="Times New Roman" panose="02020603050405020304" pitchFamily="18" charset="0"/>
              </a:rPr>
              <a:t>)</a:t>
            </a:r>
          </a:p>
          <a:p>
            <a:pPr>
              <a:lnSpc>
                <a:spcPct val="200000"/>
              </a:lnSpc>
            </a:pPr>
            <a:r>
              <a:rPr lang="en-US" sz="2000" dirty="0">
                <a:latin typeface="Times New Roman" panose="02020603050405020304" pitchFamily="18" charset="0"/>
                <a:cs typeface="Times New Roman" panose="02020603050405020304" pitchFamily="18" charset="0"/>
              </a:rPr>
              <a:t>Suggestions as </a:t>
            </a:r>
            <a:r>
              <a:rPr lang="en-US" sz="2000" dirty="0" smtClean="0">
                <a:latin typeface="Times New Roman" panose="02020603050405020304" pitchFamily="18" charset="0"/>
                <a:cs typeface="Times New Roman" panose="02020603050405020304" pitchFamily="18" charset="0"/>
              </a:rPr>
              <a:t>a way </a:t>
            </a:r>
            <a:r>
              <a:rPr lang="en-US" sz="2000" dirty="0">
                <a:latin typeface="Times New Roman" panose="02020603050405020304" pitchFamily="18" charset="0"/>
                <a:cs typeface="Times New Roman" panose="02020603050405020304" pitchFamily="18" charset="0"/>
              </a:rPr>
              <a:t>of altering past thoughts</a:t>
            </a:r>
          </a:p>
          <a:p>
            <a:pPr>
              <a:lnSpc>
                <a:spcPct val="200000"/>
              </a:lnSpc>
            </a:pPr>
            <a:r>
              <a:rPr lang="en-US" sz="2000" dirty="0">
                <a:latin typeface="Times New Roman" panose="02020603050405020304" pitchFamily="18" charset="0"/>
                <a:cs typeface="Times New Roman" panose="02020603050405020304" pitchFamily="18" charset="0"/>
              </a:rPr>
              <a:t>Control own behaviors</a:t>
            </a:r>
          </a:p>
        </p:txBody>
      </p:sp>
    </p:spTree>
    <p:extLst>
      <p:ext uri="{BB962C8B-B14F-4D97-AF65-F5344CB8AC3E}">
        <p14:creationId xmlns:p14="http://schemas.microsoft.com/office/powerpoint/2010/main" val="1665617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F03EA1-29C4-4221-B4BF-6423998CC28A}"/>
              </a:ext>
            </a:extLst>
          </p:cNvPr>
          <p:cNvSpPr>
            <a:spLocks noGrp="1"/>
          </p:cNvSpPr>
          <p:nvPr>
            <p:ph type="title"/>
          </p:nvPr>
        </p:nvSpPr>
        <p:spPr>
          <a:xfrm>
            <a:off x="856342" y="406400"/>
            <a:ext cx="8417659" cy="914400"/>
          </a:xfrm>
        </p:spPr>
        <p:txBody>
          <a:bodyPr/>
          <a:lstStyle/>
          <a:p>
            <a:pPr algn="ctr"/>
            <a:r>
              <a:rPr lang="en-US" dirty="0">
                <a:latin typeface="Times New Roman" panose="02020603050405020304" pitchFamily="18" charset="0"/>
                <a:cs typeface="Times New Roman" panose="02020603050405020304" pitchFamily="18" charset="0"/>
              </a:rPr>
              <a:t>Effects of Depression to Memory</a:t>
            </a:r>
          </a:p>
        </p:txBody>
      </p:sp>
      <p:sp>
        <p:nvSpPr>
          <p:cNvPr id="3" name="Content Placeholder 2">
            <a:extLst>
              <a:ext uri="{FF2B5EF4-FFF2-40B4-BE49-F238E27FC236}">
                <a16:creationId xmlns:a16="http://schemas.microsoft.com/office/drawing/2014/main" xmlns="" id="{BC5B2D09-8230-4191-82E1-0B2604CFA9C1}"/>
              </a:ext>
            </a:extLst>
          </p:cNvPr>
          <p:cNvSpPr>
            <a:spLocks noGrp="1"/>
          </p:cNvSpPr>
          <p:nvPr>
            <p:ph idx="1"/>
          </p:nvPr>
        </p:nvSpPr>
        <p:spPr>
          <a:xfrm>
            <a:off x="720877" y="1391332"/>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Memory impairment </a:t>
            </a:r>
            <a:r>
              <a:rPr lang="en-GB" sz="2000" dirty="0">
                <a:latin typeface="Times New Roman" panose="02020603050405020304" pitchFamily="18" charset="0"/>
                <a:cs typeface="Times New Roman" panose="02020603050405020304" pitchFamily="18" charset="0"/>
              </a:rPr>
              <a:t>(</a:t>
            </a:r>
            <a:r>
              <a:rPr lang="en-GB" sz="2000" dirty="0" err="1">
                <a:latin typeface="Times New Roman" panose="02020603050405020304" pitchFamily="18" charset="0"/>
                <a:cs typeface="Times New Roman" panose="02020603050405020304" pitchFamily="18" charset="0"/>
              </a:rPr>
              <a:t>Vancampfort</a:t>
            </a:r>
            <a:r>
              <a:rPr lang="en-GB" sz="2000" dirty="0">
                <a:latin typeface="Times New Roman" panose="02020603050405020304" pitchFamily="18" charset="0"/>
                <a:cs typeface="Times New Roman" panose="02020603050405020304" pitchFamily="18" charset="0"/>
              </a:rPr>
              <a:t> et al., 2017)</a:t>
            </a:r>
            <a:r>
              <a:rPr lang="en-US" sz="2000" dirty="0">
                <a:latin typeface="Times New Roman" panose="02020603050405020304" pitchFamily="18" charset="0"/>
                <a:cs typeface="Times New Roman" panose="02020603050405020304" pitchFamily="18" charset="0"/>
              </a:rPr>
              <a:t> </a:t>
            </a:r>
          </a:p>
          <a:p>
            <a:pPr>
              <a:lnSpc>
                <a:spcPct val="200000"/>
              </a:lnSpc>
            </a:pPr>
            <a:r>
              <a:rPr lang="en-US" sz="2000" dirty="0">
                <a:latin typeface="Times New Roman" panose="02020603050405020304" pitchFamily="18" charset="0"/>
                <a:cs typeface="Times New Roman" panose="02020603050405020304" pitchFamily="18" charset="0"/>
              </a:rPr>
              <a:t>Problems of selective memory</a:t>
            </a:r>
          </a:p>
          <a:p>
            <a:pPr>
              <a:lnSpc>
                <a:spcPct val="200000"/>
              </a:lnSpc>
            </a:pPr>
            <a:r>
              <a:rPr lang="en-US" sz="2000" dirty="0">
                <a:latin typeface="Times New Roman" panose="02020603050405020304" pitchFamily="18" charset="0"/>
                <a:cs typeface="Times New Roman" panose="02020603050405020304" pitchFamily="18" charset="0"/>
              </a:rPr>
              <a:t>Regular distractions </a:t>
            </a:r>
          </a:p>
          <a:p>
            <a:pPr>
              <a:lnSpc>
                <a:spcPct val="200000"/>
              </a:lnSpc>
            </a:pPr>
            <a:r>
              <a:rPr lang="en-US" sz="2000" dirty="0">
                <a:latin typeface="Times New Roman" panose="02020603050405020304" pitchFamily="18" charset="0"/>
                <a:cs typeface="Times New Roman" panose="02020603050405020304" pitchFamily="18" charset="0"/>
              </a:rPr>
              <a:t>Implicated concertation</a:t>
            </a:r>
          </a:p>
        </p:txBody>
      </p:sp>
    </p:spTree>
    <p:extLst>
      <p:ext uri="{BB962C8B-B14F-4D97-AF65-F5344CB8AC3E}">
        <p14:creationId xmlns:p14="http://schemas.microsoft.com/office/powerpoint/2010/main" val="3328761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209C84-C10D-4EE6-A367-8A13F1AE7E64}"/>
              </a:ext>
            </a:extLst>
          </p:cNvPr>
          <p:cNvSpPr>
            <a:spLocks noGrp="1"/>
          </p:cNvSpPr>
          <p:nvPr>
            <p:ph type="title"/>
          </p:nvPr>
        </p:nvSpPr>
        <p:spPr>
          <a:xfrm>
            <a:off x="841828" y="333830"/>
            <a:ext cx="8432173" cy="827314"/>
          </a:xfrm>
        </p:spPr>
        <p:txBody>
          <a:bodyPr/>
          <a:lstStyle/>
          <a:p>
            <a:pPr algn="ctr"/>
            <a:r>
              <a:rPr lang="en-US" dirty="0">
                <a:latin typeface="Times New Roman" panose="02020603050405020304" pitchFamily="18" charset="0"/>
                <a:cs typeface="Times New Roman" panose="02020603050405020304" pitchFamily="18" charset="0"/>
              </a:rPr>
              <a:t>Biological Influences to Memory</a:t>
            </a:r>
          </a:p>
        </p:txBody>
      </p:sp>
      <p:sp>
        <p:nvSpPr>
          <p:cNvPr id="3" name="Content Placeholder 2">
            <a:extLst>
              <a:ext uri="{FF2B5EF4-FFF2-40B4-BE49-F238E27FC236}">
                <a16:creationId xmlns:a16="http://schemas.microsoft.com/office/drawing/2014/main" xmlns="" id="{5CEBD80D-7BF0-4BB3-A644-425E63D7F793}"/>
              </a:ext>
            </a:extLst>
          </p:cNvPr>
          <p:cNvSpPr>
            <a:spLocks noGrp="1"/>
          </p:cNvSpPr>
          <p:nvPr>
            <p:ph idx="1"/>
          </p:nvPr>
        </p:nvSpPr>
        <p:spPr>
          <a:xfrm>
            <a:off x="648305" y="1275217"/>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Brain effects</a:t>
            </a:r>
          </a:p>
          <a:p>
            <a:pPr>
              <a:lnSpc>
                <a:spcPct val="200000"/>
              </a:lnSpc>
            </a:pPr>
            <a:r>
              <a:rPr lang="en-US" sz="2000" dirty="0">
                <a:latin typeface="Times New Roman" panose="02020603050405020304" pitchFamily="18" charset="0"/>
                <a:cs typeface="Times New Roman" panose="02020603050405020304" pitchFamily="18" charset="0"/>
              </a:rPr>
              <a:t> Effects of genes </a:t>
            </a:r>
          </a:p>
          <a:p>
            <a:pPr>
              <a:lnSpc>
                <a:spcPct val="20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680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99CA87-5C1E-4099-A4BD-190AE1355385}"/>
              </a:ext>
            </a:extLst>
          </p:cNvPr>
          <p:cNvSpPr>
            <a:spLocks noGrp="1"/>
          </p:cNvSpPr>
          <p:nvPr>
            <p:ph type="title"/>
          </p:nvPr>
        </p:nvSpPr>
        <p:spPr>
          <a:xfrm>
            <a:off x="798286" y="304800"/>
            <a:ext cx="8475716" cy="986971"/>
          </a:xfrm>
        </p:spPr>
        <p:txBody>
          <a:bodyPr>
            <a:noAutofit/>
          </a:bodyPr>
          <a:lstStyle/>
          <a:p>
            <a:pPr algn="ctr"/>
            <a:r>
              <a:rPr lang="en-US" dirty="0">
                <a:latin typeface="Times New Roman" panose="02020603050405020304" pitchFamily="18" charset="0"/>
                <a:cs typeface="Times New Roman" panose="02020603050405020304" pitchFamily="18" charset="0"/>
              </a:rPr>
              <a:t>Memory Distortions Commonly Involved with Depression</a:t>
            </a:r>
          </a:p>
        </p:txBody>
      </p:sp>
      <p:sp>
        <p:nvSpPr>
          <p:cNvPr id="3" name="Content Placeholder 2">
            <a:extLst>
              <a:ext uri="{FF2B5EF4-FFF2-40B4-BE49-F238E27FC236}">
                <a16:creationId xmlns:a16="http://schemas.microsoft.com/office/drawing/2014/main" xmlns="" id="{80D539A1-952B-48F5-B9B2-E52CFE44428F}"/>
              </a:ext>
            </a:extLst>
          </p:cNvPr>
          <p:cNvSpPr>
            <a:spLocks noGrp="1"/>
          </p:cNvSpPr>
          <p:nvPr>
            <p:ph idx="1"/>
          </p:nvPr>
        </p:nvSpPr>
        <p:spPr>
          <a:xfrm>
            <a:off x="503162" y="1376818"/>
            <a:ext cx="8596668"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Damages pattern separation</a:t>
            </a:r>
          </a:p>
          <a:p>
            <a:pPr>
              <a:lnSpc>
                <a:spcPct val="200000"/>
              </a:lnSpc>
            </a:pPr>
            <a:r>
              <a:rPr lang="en-US" sz="2000" dirty="0">
                <a:latin typeface="Times New Roman" panose="02020603050405020304" pitchFamily="18" charset="0"/>
                <a:cs typeface="Times New Roman" panose="02020603050405020304" pitchFamily="18" charset="0"/>
              </a:rPr>
              <a:t>Distractions and difficult concentration spans</a:t>
            </a:r>
          </a:p>
          <a:p>
            <a:pPr>
              <a:lnSpc>
                <a:spcPct val="200000"/>
              </a:lnSpc>
            </a:pPr>
            <a:r>
              <a:rPr lang="en-US" sz="2000" dirty="0">
                <a:latin typeface="Times New Roman" panose="02020603050405020304" pitchFamily="18" charset="0"/>
                <a:cs typeface="Times New Roman" panose="02020603050405020304" pitchFamily="18" charset="0"/>
              </a:rPr>
              <a:t>Forgetfulness </a:t>
            </a:r>
          </a:p>
          <a:p>
            <a:pPr>
              <a:lnSpc>
                <a:spcPct val="200000"/>
              </a:lnSpc>
            </a:pPr>
            <a:r>
              <a:rPr lang="en-US" sz="2000" dirty="0">
                <a:latin typeface="Times New Roman" panose="02020603050405020304" pitchFamily="18" charset="0"/>
                <a:cs typeface="Times New Roman" panose="02020603050405020304" pitchFamily="18" charset="0"/>
              </a:rPr>
              <a:t>Memory lapse </a:t>
            </a:r>
          </a:p>
          <a:p>
            <a:pPr>
              <a:lnSpc>
                <a:spcPct val="200000"/>
              </a:lnSpc>
            </a:pPr>
            <a:endParaRPr lang="en-US" sz="2000" dirty="0">
              <a:latin typeface="Times New Roman" panose="02020603050405020304" pitchFamily="18" charset="0"/>
              <a:cs typeface="Times New Roman" panose="02020603050405020304" pitchFamily="18" charset="0"/>
            </a:endParaRPr>
          </a:p>
          <a:p>
            <a:pPr>
              <a:lnSpc>
                <a:spcPct val="20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7609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0136F4-58AC-435E-B316-25D2A31B9F79}"/>
              </a:ext>
            </a:extLst>
          </p:cNvPr>
          <p:cNvSpPr>
            <a:spLocks noGrp="1"/>
          </p:cNvSpPr>
          <p:nvPr>
            <p:ph type="title"/>
          </p:nvPr>
        </p:nvSpPr>
        <p:spPr/>
        <p:txBody>
          <a:bodyPr/>
          <a:lstStyle/>
          <a:p>
            <a:pPr algn="ctr"/>
            <a:r>
              <a:rPr lang="en-US" dirty="0">
                <a:latin typeface="Times New Roman" pitchFamily="18" charset="0"/>
                <a:cs typeface="Times New Roman" pitchFamily="18" charset="0"/>
              </a:rPr>
              <a:t>Two Personality Theories Used in Treatment of Depression </a:t>
            </a:r>
          </a:p>
        </p:txBody>
      </p:sp>
      <p:sp>
        <p:nvSpPr>
          <p:cNvPr id="3" name="Content Placeholder 2">
            <a:extLst>
              <a:ext uri="{FF2B5EF4-FFF2-40B4-BE49-F238E27FC236}">
                <a16:creationId xmlns:a16="http://schemas.microsoft.com/office/drawing/2014/main" xmlns="" id="{B9B9D71B-DB8A-4800-9B9A-0E8AF3F9C5D3}"/>
              </a:ext>
            </a:extLst>
          </p:cNvPr>
          <p:cNvSpPr>
            <a:spLocks noGrp="1"/>
          </p:cNvSpPr>
          <p:nvPr>
            <p:ph idx="1"/>
          </p:nvPr>
        </p:nvSpPr>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Behaviorist theory</a:t>
            </a:r>
          </a:p>
          <a:p>
            <a:pPr>
              <a:lnSpc>
                <a:spcPct val="200000"/>
              </a:lnSpc>
            </a:pPr>
            <a:r>
              <a:rPr lang="en-US" sz="2000" dirty="0">
                <a:latin typeface="Times New Roman" panose="02020603050405020304" pitchFamily="18" charset="0"/>
                <a:cs typeface="Times New Roman" panose="02020603050405020304" pitchFamily="18" charset="0"/>
              </a:rPr>
              <a:t>Cognitive approach </a:t>
            </a:r>
          </a:p>
        </p:txBody>
      </p:sp>
    </p:spTree>
    <p:extLst>
      <p:ext uri="{BB962C8B-B14F-4D97-AF65-F5344CB8AC3E}">
        <p14:creationId xmlns:p14="http://schemas.microsoft.com/office/powerpoint/2010/main" val="1052503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F14527-B7E4-43AC-AA52-F657925218A4}"/>
              </a:ext>
            </a:extLst>
          </p:cNvPr>
          <p:cNvSpPr>
            <a:spLocks noGrp="1"/>
          </p:cNvSpPr>
          <p:nvPr>
            <p:ph type="title"/>
          </p:nvPr>
        </p:nvSpPr>
        <p:spPr>
          <a:xfrm>
            <a:off x="812800" y="188686"/>
            <a:ext cx="8446687" cy="1117600"/>
          </a:xfrm>
        </p:spPr>
        <p:txBody>
          <a:bodyPr>
            <a:noAutofit/>
          </a:bodyPr>
          <a:lstStyle/>
          <a:p>
            <a:pPr algn="ctr"/>
            <a:r>
              <a:rPr lang="en-US" dirty="0">
                <a:latin typeface="Times New Roman" panose="02020603050405020304" pitchFamily="18" charset="0"/>
                <a:cs typeface="Times New Roman" panose="02020603050405020304" pitchFamily="18" charset="0"/>
              </a:rPr>
              <a:t>Comparison and Description of Cognitive and Behaviorist Theories </a:t>
            </a:r>
          </a:p>
        </p:txBody>
      </p:sp>
      <p:sp>
        <p:nvSpPr>
          <p:cNvPr id="3" name="Content Placeholder 2">
            <a:extLst>
              <a:ext uri="{FF2B5EF4-FFF2-40B4-BE49-F238E27FC236}">
                <a16:creationId xmlns:a16="http://schemas.microsoft.com/office/drawing/2014/main" xmlns="" id="{591E9745-9FB6-4143-A57D-2236EB3335C9}"/>
              </a:ext>
            </a:extLst>
          </p:cNvPr>
          <p:cNvSpPr>
            <a:spLocks noGrp="1"/>
          </p:cNvSpPr>
          <p:nvPr>
            <p:ph idx="1"/>
          </p:nvPr>
        </p:nvSpPr>
        <p:spPr>
          <a:xfrm>
            <a:off x="551543" y="1289732"/>
            <a:ext cx="8606344" cy="5023982"/>
          </a:xfrm>
        </p:spPr>
        <p:txBody>
          <a:bodyPr>
            <a:noAutofit/>
          </a:bodyPr>
          <a:lstStyle/>
          <a:p>
            <a:r>
              <a:rPr lang="en-US" sz="2000" dirty="0">
                <a:latin typeface="Times New Roman" panose="02020603050405020304" pitchFamily="18" charset="0"/>
                <a:cs typeface="Times New Roman" panose="02020603050405020304" pitchFamily="18" charset="0"/>
              </a:rPr>
              <a:t>Behaviorism is based on:</a:t>
            </a:r>
          </a:p>
          <a:p>
            <a:pPr algn="ctr"/>
            <a:r>
              <a:rPr lang="en-US" sz="2000" dirty="0">
                <a:latin typeface="Times New Roman" panose="02020603050405020304" pitchFamily="18" charset="0"/>
                <a:cs typeface="Times New Roman" panose="02020603050405020304" pitchFamily="18" charset="0"/>
              </a:rPr>
              <a:t>Classical conditioning (</a:t>
            </a:r>
            <a:r>
              <a:rPr lang="en-US" sz="2000" dirty="0" err="1">
                <a:latin typeface="Times New Roman" panose="02020603050405020304" pitchFamily="18" charset="0"/>
                <a:cs typeface="Times New Roman" panose="02020603050405020304" pitchFamily="18" charset="0"/>
              </a:rPr>
              <a:t>Chukhraev</a:t>
            </a:r>
            <a:r>
              <a:rPr lang="en-US" sz="2000" dirty="0">
                <a:latin typeface="Times New Roman" panose="02020603050405020304" pitchFamily="18" charset="0"/>
                <a:cs typeface="Times New Roman" panose="02020603050405020304" pitchFamily="18" charset="0"/>
              </a:rPr>
              <a:t> et al., 2017)</a:t>
            </a:r>
          </a:p>
          <a:p>
            <a:pPr algn="ctr"/>
            <a:r>
              <a:rPr lang="en-US" sz="2000" dirty="0">
                <a:latin typeface="Times New Roman" panose="02020603050405020304" pitchFamily="18" charset="0"/>
                <a:cs typeface="Times New Roman" panose="02020603050405020304" pitchFamily="18" charset="0"/>
              </a:rPr>
              <a:t>Operant conditioning</a:t>
            </a:r>
          </a:p>
          <a:p>
            <a:pPr algn="ctr"/>
            <a:r>
              <a:rPr lang="en-US" sz="2000" dirty="0">
                <a:latin typeface="Times New Roman" panose="02020603050405020304" pitchFamily="18" charset="0"/>
                <a:cs typeface="Times New Roman" panose="02020603050405020304" pitchFamily="18" charset="0"/>
              </a:rPr>
              <a:t>Social learning theory</a:t>
            </a:r>
          </a:p>
          <a:p>
            <a:r>
              <a:rPr lang="en-US" sz="2000" dirty="0">
                <a:latin typeface="Times New Roman" panose="02020603050405020304" pitchFamily="18" charset="0"/>
                <a:cs typeface="Times New Roman" panose="02020603050405020304" pitchFamily="18" charset="0"/>
              </a:rPr>
              <a:t>Cognitive approach is based on:</a:t>
            </a:r>
          </a:p>
          <a:p>
            <a:pPr algn="ctr"/>
            <a:r>
              <a:rPr lang="en-US" sz="2000" dirty="0">
                <a:latin typeface="Times New Roman" panose="02020603050405020304" pitchFamily="18" charset="0"/>
                <a:cs typeface="Times New Roman" panose="02020603050405020304" pitchFamily="18" charset="0"/>
              </a:rPr>
              <a:t>Beliefs </a:t>
            </a:r>
          </a:p>
          <a:p>
            <a:r>
              <a:rPr lang="en-US" sz="2000" dirty="0">
                <a:latin typeface="Times New Roman" panose="02020603050405020304" pitchFamily="18" charset="0"/>
                <a:cs typeface="Times New Roman" panose="02020603050405020304" pitchFamily="18" charset="0"/>
              </a:rPr>
              <a:t>Changes in thinking are preceded by conditions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0654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9D62CB-74A4-4EFC-BE44-5294874A2C64}"/>
              </a:ext>
            </a:extLst>
          </p:cNvPr>
          <p:cNvSpPr>
            <a:spLocks noGrp="1"/>
          </p:cNvSpPr>
          <p:nvPr>
            <p:ph type="title"/>
          </p:nvPr>
        </p:nvSpPr>
        <p:spPr/>
        <p:txBody>
          <a:bodyPr/>
          <a:lstStyle/>
          <a:p>
            <a:pPr algn="ctr"/>
            <a:r>
              <a:rPr lang="en-US" dirty="0">
                <a:latin typeface="Times New Roman" pitchFamily="18" charset="0"/>
                <a:cs typeface="Times New Roman" pitchFamily="18" charset="0"/>
              </a:rPr>
              <a:t>Evaluation of Therapies for Treating Depression </a:t>
            </a:r>
          </a:p>
        </p:txBody>
      </p:sp>
      <p:sp>
        <p:nvSpPr>
          <p:cNvPr id="3" name="Content Placeholder 2">
            <a:extLst>
              <a:ext uri="{FF2B5EF4-FFF2-40B4-BE49-F238E27FC236}">
                <a16:creationId xmlns:a16="http://schemas.microsoft.com/office/drawing/2014/main" xmlns="" id="{3BAC74BE-AE47-4261-8CD1-FA7EA65F26F9}"/>
              </a:ext>
            </a:extLst>
          </p:cNvPr>
          <p:cNvSpPr>
            <a:spLocks noGrp="1"/>
          </p:cNvSpPr>
          <p:nvPr>
            <p:ph idx="1"/>
          </p:nvPr>
        </p:nvSpPr>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Behavioral therapy </a:t>
            </a:r>
            <a:r>
              <a:rPr lang="en-US" sz="2400" dirty="0" smtClean="0">
                <a:latin typeface="Times New Roman" panose="02020603050405020304" pitchFamily="18" charset="0"/>
                <a:cs typeface="Times New Roman" panose="02020603050405020304" pitchFamily="18" charset="0"/>
              </a:rPr>
              <a:t>(</a:t>
            </a:r>
            <a:r>
              <a:rPr lang="en-GB" sz="2400" dirty="0" err="1">
                <a:latin typeface="Times New Roman" panose="02020603050405020304" pitchFamily="18" charset="0"/>
                <a:cs typeface="Times New Roman" panose="02020603050405020304" pitchFamily="18" charset="0"/>
              </a:rPr>
              <a:t>Spitze</a:t>
            </a:r>
            <a:r>
              <a:rPr lang="en-GB" sz="2400" dirty="0">
                <a:latin typeface="Times New Roman" panose="02020603050405020304" pitchFamily="18" charset="0"/>
                <a:cs typeface="Times New Roman" panose="02020603050405020304" pitchFamily="18" charset="0"/>
              </a:rPr>
              <a:t> et al., 2018</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nSpc>
                <a:spcPct val="200000"/>
              </a:lnSpc>
            </a:pPr>
            <a:r>
              <a:rPr lang="en-US" sz="2400" dirty="0">
                <a:latin typeface="Times New Roman" panose="02020603050405020304" pitchFamily="18" charset="0"/>
                <a:cs typeface="Times New Roman" panose="02020603050405020304" pitchFamily="18" charset="0"/>
              </a:rPr>
              <a:t>Cognitive behavior therapy </a:t>
            </a:r>
          </a:p>
        </p:txBody>
      </p:sp>
    </p:spTree>
    <p:extLst>
      <p:ext uri="{BB962C8B-B14F-4D97-AF65-F5344CB8AC3E}">
        <p14:creationId xmlns:p14="http://schemas.microsoft.com/office/powerpoint/2010/main" val="4077946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18BA97-802B-4E73-A5D6-04CD51EE827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C9E68332-9EFC-4983-A21C-F2AE39F56A2E}"/>
              </a:ext>
            </a:extLst>
          </p:cNvPr>
          <p:cNvSpPr>
            <a:spLocks noGrp="1"/>
          </p:cNvSpPr>
          <p:nvPr>
            <p:ph idx="1"/>
          </p:nvPr>
        </p:nvSpPr>
        <p:spPr>
          <a:xfrm>
            <a:off x="677334" y="1509487"/>
            <a:ext cx="8596668" cy="4531876"/>
          </a:xfrm>
        </p:spPr>
        <p:txBody>
          <a:bodyPr>
            <a:normAutofit/>
          </a:bodyPr>
          <a:lstStyle/>
          <a:p>
            <a:pPr>
              <a:lnSpc>
                <a:spcPct val="200000"/>
              </a:lnSpc>
            </a:pPr>
            <a:r>
              <a:rPr lang="en-US" sz="2000" dirty="0" smtClean="0">
                <a:latin typeface="Times New Roman" panose="02020603050405020304" pitchFamily="18" charset="0"/>
                <a:cs typeface="Times New Roman" panose="02020603050405020304" pitchFamily="18" charset="0"/>
              </a:rPr>
              <a:t>Individuals should consider </a:t>
            </a:r>
            <a:r>
              <a:rPr lang="en-US" sz="2000" dirty="0">
                <a:latin typeface="Times New Roman" panose="02020603050405020304" pitchFamily="18" charset="0"/>
                <a:cs typeface="Times New Roman" panose="02020603050405020304" pitchFamily="18" charset="0"/>
              </a:rPr>
              <a:t>b</a:t>
            </a:r>
            <a:r>
              <a:rPr lang="en-US" sz="2000" dirty="0" smtClean="0">
                <a:latin typeface="Times New Roman" panose="02020603050405020304" pitchFamily="18" charset="0"/>
                <a:cs typeface="Times New Roman" panose="02020603050405020304" pitchFamily="18" charset="0"/>
              </a:rPr>
              <a:t>ehavior-oriented </a:t>
            </a:r>
            <a:r>
              <a:rPr lang="en-US" sz="2000" dirty="0">
                <a:latin typeface="Times New Roman" panose="02020603050405020304" pitchFamily="18" charset="0"/>
                <a:cs typeface="Times New Roman" panose="02020603050405020304" pitchFamily="18" charset="0"/>
              </a:rPr>
              <a:t>approach</a:t>
            </a:r>
          </a:p>
          <a:p>
            <a:pPr>
              <a:lnSpc>
                <a:spcPct val="200000"/>
              </a:lnSpc>
            </a:pPr>
            <a:r>
              <a:rPr lang="en-US" sz="2000" dirty="0">
                <a:latin typeface="Times New Roman" panose="02020603050405020304" pitchFamily="18" charset="0"/>
                <a:cs typeface="Times New Roman" panose="02020603050405020304" pitchFamily="18" charset="0"/>
              </a:rPr>
              <a:t>V</a:t>
            </a:r>
            <a:r>
              <a:rPr lang="en-US" sz="2000" dirty="0" smtClean="0">
                <a:latin typeface="Times New Roman" panose="02020603050405020304" pitchFamily="18" charset="0"/>
                <a:cs typeface="Times New Roman" panose="02020603050405020304" pitchFamily="18" charset="0"/>
              </a:rPr>
              <a:t>arious </a:t>
            </a:r>
            <a:r>
              <a:rPr lang="en-US" sz="2000" dirty="0">
                <a:latin typeface="Times New Roman" panose="02020603050405020304" pitchFamily="18" charset="0"/>
                <a:cs typeface="Times New Roman" panose="02020603050405020304" pitchFamily="18" charset="0"/>
              </a:rPr>
              <a:t>symptoms of depression exhibit similar events of dysfunctional cognitive behaviors</a:t>
            </a:r>
          </a:p>
          <a:p>
            <a:pPr>
              <a:lnSpc>
                <a:spcPct val="200000"/>
              </a:lnSpc>
            </a:pPr>
            <a:r>
              <a:rPr lang="en-US" sz="2000" dirty="0" smtClean="0">
                <a:latin typeface="Times New Roman" panose="02020603050405020304" pitchFamily="18" charset="0"/>
                <a:cs typeface="Times New Roman" panose="02020603050405020304" pitchFamily="18" charset="0"/>
              </a:rPr>
              <a:t>Unified </a:t>
            </a:r>
            <a:r>
              <a:rPr lang="en-US" sz="2000" dirty="0">
                <a:latin typeface="Times New Roman" panose="02020603050405020304" pitchFamily="18" charset="0"/>
                <a:cs typeface="Times New Roman" panose="02020603050405020304" pitchFamily="18" charset="0"/>
              </a:rPr>
              <a:t>treatment protocol </a:t>
            </a:r>
            <a:r>
              <a:rPr lang="en-US" sz="2000" dirty="0" smtClean="0">
                <a:latin typeface="Times New Roman" panose="02020603050405020304" pitchFamily="18" charset="0"/>
                <a:cs typeface="Times New Roman" panose="02020603050405020304" pitchFamily="18" charset="0"/>
              </a:rPr>
              <a:t>helps to address patterns of behaviors and thoughts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8636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06EE3E-444C-41ED-8480-8B360135B700}"/>
              </a:ext>
            </a:extLst>
          </p:cNvPr>
          <p:cNvSpPr>
            <a:spLocks noGrp="1"/>
          </p:cNvSpPr>
          <p:nvPr>
            <p:ph type="title"/>
          </p:nvPr>
        </p:nvSpPr>
        <p:spPr>
          <a:xfrm>
            <a:off x="841827" y="101600"/>
            <a:ext cx="8403145" cy="624114"/>
          </a:xfrm>
        </p:spPr>
        <p:txBody>
          <a:bodyPr>
            <a:normAutofit fontScale="90000"/>
          </a:bodyPr>
          <a:lstStyle/>
          <a:p>
            <a:pPr algn="ctr"/>
            <a:r>
              <a:rPr lang="en-US" dirty="0">
                <a:latin typeface="Times New Roman" pitchFamily="18" charset="0"/>
                <a:cs typeface="Times New Roman" pitchFamily="18" charset="0"/>
              </a:rPr>
              <a:t>References </a:t>
            </a:r>
          </a:p>
        </p:txBody>
      </p:sp>
      <p:sp>
        <p:nvSpPr>
          <p:cNvPr id="3" name="Content Placeholder 2">
            <a:extLst>
              <a:ext uri="{FF2B5EF4-FFF2-40B4-BE49-F238E27FC236}">
                <a16:creationId xmlns:a16="http://schemas.microsoft.com/office/drawing/2014/main" xmlns="" id="{121F26A3-2ADA-4925-A925-7A410DC723DA}"/>
              </a:ext>
            </a:extLst>
          </p:cNvPr>
          <p:cNvSpPr>
            <a:spLocks noGrp="1"/>
          </p:cNvSpPr>
          <p:nvPr>
            <p:ph idx="1"/>
          </p:nvPr>
        </p:nvSpPr>
        <p:spPr>
          <a:xfrm>
            <a:off x="667657" y="984932"/>
            <a:ext cx="8562802" cy="4457925"/>
          </a:xfrm>
        </p:spPr>
        <p:txBody>
          <a:bodyPr>
            <a:noAutofit/>
          </a:bodyPr>
          <a:lstStyle/>
          <a:p>
            <a:pPr marL="0" indent="0">
              <a:buNone/>
            </a:pPr>
            <a:r>
              <a:rPr lang="en-US" sz="2400" dirty="0" err="1">
                <a:latin typeface="Times New Roman" panose="02020603050405020304" pitchFamily="18" charset="0"/>
                <a:cs typeface="Times New Roman" panose="02020603050405020304" pitchFamily="18" charset="0"/>
              </a:rPr>
              <a:t>Berkovich-Ohana</a:t>
            </a:r>
            <a:r>
              <a:rPr lang="en-US" sz="2400" dirty="0">
                <a:latin typeface="Times New Roman" panose="02020603050405020304" pitchFamily="18" charset="0"/>
                <a:cs typeface="Times New Roman" panose="02020603050405020304" pitchFamily="18" charset="0"/>
              </a:rPr>
              <a:t>, A. (2017). A typology of altered states according 	to the consciousness state space (CSS) model: a special 	reference to subjective time. Journal of Consciousness Studies, 	24(3-4), 37-61.</a:t>
            </a:r>
          </a:p>
          <a:p>
            <a:pPr marL="0" indent="0">
              <a:buNone/>
            </a:pPr>
            <a:r>
              <a:rPr lang="en-US" sz="2400" dirty="0" err="1">
                <a:latin typeface="Times New Roman" panose="02020603050405020304" pitchFamily="18" charset="0"/>
                <a:cs typeface="Times New Roman" panose="02020603050405020304" pitchFamily="18" charset="0"/>
              </a:rPr>
              <a:t>Chukhraev</a:t>
            </a:r>
            <a:r>
              <a:rPr lang="en-US" sz="2400" dirty="0">
                <a:latin typeface="Times New Roman" panose="02020603050405020304" pitchFamily="18" charset="0"/>
                <a:cs typeface="Times New Roman" panose="02020603050405020304" pitchFamily="18" charset="0"/>
              </a:rPr>
              <a:t>, N., </a:t>
            </a:r>
            <a:r>
              <a:rPr lang="en-US" sz="2400" dirty="0" err="1">
                <a:latin typeface="Times New Roman" panose="02020603050405020304" pitchFamily="18" charset="0"/>
                <a:cs typeface="Times New Roman" panose="02020603050405020304" pitchFamily="18" charset="0"/>
              </a:rPr>
              <a:t>Vladimirov</a:t>
            </a:r>
            <a:r>
              <a:rPr lang="en-US" sz="2400" dirty="0">
                <a:latin typeface="Times New Roman" panose="02020603050405020304" pitchFamily="18" charset="0"/>
                <a:cs typeface="Times New Roman" panose="02020603050405020304" pitchFamily="18" charset="0"/>
              </a:rPr>
              <a:t>, A., </a:t>
            </a:r>
            <a:r>
              <a:rPr lang="en-US" sz="2400" dirty="0" err="1">
                <a:latin typeface="Times New Roman" panose="02020603050405020304" pitchFamily="18" charset="0"/>
                <a:cs typeface="Times New Roman" panose="02020603050405020304" pitchFamily="18" charset="0"/>
              </a:rPr>
              <a:t>Zukow</a:t>
            </a:r>
            <a:r>
              <a:rPr lang="en-US" sz="2400" dirty="0">
                <a:latin typeface="Times New Roman" panose="02020603050405020304" pitchFamily="18" charset="0"/>
                <a:cs typeface="Times New Roman" panose="02020603050405020304" pitchFamily="18" charset="0"/>
              </a:rPr>
              <a:t>, W., </a:t>
            </a:r>
            <a:r>
              <a:rPr lang="en-US" sz="2400" dirty="0" err="1">
                <a:latin typeface="Times New Roman" panose="02020603050405020304" pitchFamily="18" charset="0"/>
                <a:cs typeface="Times New Roman" panose="02020603050405020304" pitchFamily="18" charset="0"/>
              </a:rPr>
              <a:t>Chukhraiyeva</a:t>
            </a:r>
            <a:r>
              <a:rPr lang="en-US" sz="2400" dirty="0">
                <a:latin typeface="Times New Roman" panose="02020603050405020304" pitchFamily="18" charset="0"/>
                <a:cs typeface="Times New Roman" panose="02020603050405020304" pitchFamily="18" charset="0"/>
              </a:rPr>
              <a:t>, O., &amp; 	</a:t>
            </a:r>
            <a:r>
              <a:rPr lang="en-US" sz="2400" dirty="0" err="1">
                <a:latin typeface="Times New Roman" panose="02020603050405020304" pitchFamily="18" charset="0"/>
                <a:cs typeface="Times New Roman" panose="02020603050405020304" pitchFamily="18" charset="0"/>
              </a:rPr>
              <a:t>Levkovskaya</a:t>
            </a:r>
            <a:r>
              <a:rPr lang="en-US" sz="2400" dirty="0">
                <a:latin typeface="Times New Roman" panose="02020603050405020304" pitchFamily="18" charset="0"/>
                <a:cs typeface="Times New Roman" panose="02020603050405020304" pitchFamily="18" charset="0"/>
              </a:rPr>
              <a:t>, V. (2017). Combined physiotherapy of anxiety 	and depression disorders in </a:t>
            </a:r>
            <a:r>
              <a:rPr lang="en-US" sz="2400" dirty="0" err="1">
                <a:latin typeface="Times New Roman" panose="02020603050405020304" pitchFamily="18" charset="0"/>
                <a:cs typeface="Times New Roman" panose="02020603050405020304" pitchFamily="18" charset="0"/>
              </a:rPr>
              <a:t>dorsopathy</a:t>
            </a:r>
            <a:r>
              <a:rPr lang="en-US" sz="2400" dirty="0">
                <a:latin typeface="Times New Roman" panose="02020603050405020304" pitchFamily="18" charset="0"/>
                <a:cs typeface="Times New Roman" panose="02020603050405020304" pitchFamily="18" charset="0"/>
              </a:rPr>
              <a:t> patients. Journal of 	Physical Education and Sport, 17(1), 414.</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1704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0E1D62-77A5-4DB8-8B28-D3180188EA95}"/>
              </a:ext>
            </a:extLst>
          </p:cNvPr>
          <p:cNvSpPr>
            <a:spLocks noGrp="1"/>
          </p:cNvSpPr>
          <p:nvPr>
            <p:ph type="title"/>
          </p:nvPr>
        </p:nvSpPr>
        <p:spPr>
          <a:xfrm>
            <a:off x="711200" y="609600"/>
            <a:ext cx="8562802" cy="667657"/>
          </a:xfrm>
        </p:spPr>
        <p:txBody>
          <a:bodyPr/>
          <a:lstStyle/>
          <a:p>
            <a:r>
              <a:rPr lang="en-US" dirty="0">
                <a:latin typeface="Times New Roman" pitchFamily="18" charset="0"/>
                <a:cs typeface="Times New Roman" pitchFamily="18" charset="0"/>
              </a:rPr>
              <a:t>continuation</a:t>
            </a:r>
          </a:p>
        </p:txBody>
      </p:sp>
      <p:sp>
        <p:nvSpPr>
          <p:cNvPr id="3" name="Content Placeholder 2">
            <a:extLst>
              <a:ext uri="{FF2B5EF4-FFF2-40B4-BE49-F238E27FC236}">
                <a16:creationId xmlns:a16="http://schemas.microsoft.com/office/drawing/2014/main" xmlns="" id="{8F1D158B-168F-43E0-BFC3-FD34727CD948}"/>
              </a:ext>
            </a:extLst>
          </p:cNvPr>
          <p:cNvSpPr>
            <a:spLocks noGrp="1"/>
          </p:cNvSpPr>
          <p:nvPr>
            <p:ph idx="1"/>
          </p:nvPr>
        </p:nvSpPr>
        <p:spPr>
          <a:xfrm>
            <a:off x="653143" y="1463903"/>
            <a:ext cx="8533774" cy="5140097"/>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Jensen, M. P., Jamieson, G. A., Lutz, A., </a:t>
            </a:r>
            <a:r>
              <a:rPr lang="en-US" sz="2400" dirty="0" err="1">
                <a:latin typeface="Times New Roman" panose="02020603050405020304" pitchFamily="18" charset="0"/>
                <a:cs typeface="Times New Roman" panose="02020603050405020304" pitchFamily="18" charset="0"/>
              </a:rPr>
              <a:t>Mazzoni</a:t>
            </a:r>
            <a:r>
              <a:rPr lang="en-US" sz="2400" dirty="0">
                <a:latin typeface="Times New Roman" panose="02020603050405020304" pitchFamily="18" charset="0"/>
                <a:cs typeface="Times New Roman" panose="02020603050405020304" pitchFamily="18" charset="0"/>
              </a:rPr>
              <a:t>, G., McGeown, 	W. J., </a:t>
            </a:r>
            <a:r>
              <a:rPr lang="en-US" sz="2400" dirty="0" err="1">
                <a:latin typeface="Times New Roman" panose="02020603050405020304" pitchFamily="18" charset="0"/>
                <a:cs typeface="Times New Roman" panose="02020603050405020304" pitchFamily="18" charset="0"/>
              </a:rPr>
              <a:t>Santarcangelo</a:t>
            </a:r>
            <a:r>
              <a:rPr lang="en-US" sz="2400" dirty="0">
                <a:latin typeface="Times New Roman" panose="02020603050405020304" pitchFamily="18" charset="0"/>
                <a:cs typeface="Times New Roman" panose="02020603050405020304" pitchFamily="18" charset="0"/>
              </a:rPr>
              <a:t>, E. L., ... &amp; </a:t>
            </a:r>
            <a:r>
              <a:rPr lang="en-US" sz="2400" dirty="0" err="1">
                <a:latin typeface="Times New Roman" panose="02020603050405020304" pitchFamily="18" charset="0"/>
                <a:cs typeface="Times New Roman" panose="02020603050405020304" pitchFamily="18" charset="0"/>
              </a:rPr>
              <a:t>Vuilleumier</a:t>
            </a:r>
            <a:r>
              <a:rPr lang="en-US" sz="2400" dirty="0">
                <a:latin typeface="Times New Roman" panose="02020603050405020304" pitchFamily="18" charset="0"/>
                <a:cs typeface="Times New Roman" panose="02020603050405020304" pitchFamily="18" charset="0"/>
              </a:rPr>
              <a:t>, P. (2017). New 	directions in hypnosis research: Strategies for advancing the 	cognitive and clinical neuroscience of hypnosis. Neuroscience 	of consciousness, 2017(1), nix004.</a:t>
            </a:r>
          </a:p>
          <a:p>
            <a:pPr marL="0" indent="0">
              <a:buNone/>
            </a:pPr>
            <a:r>
              <a:rPr lang="en-US" sz="2400" dirty="0" err="1">
                <a:latin typeface="Times New Roman" panose="02020603050405020304" pitchFamily="18" charset="0"/>
                <a:cs typeface="Times New Roman" panose="02020603050405020304" pitchFamily="18" charset="0"/>
              </a:rPr>
              <a:t>Selvi</a:t>
            </a:r>
            <a:r>
              <a:rPr lang="en-US" sz="2400" dirty="0">
                <a:latin typeface="Times New Roman" panose="02020603050405020304" pitchFamily="18" charset="0"/>
                <a:cs typeface="Times New Roman" panose="02020603050405020304" pitchFamily="18" charset="0"/>
              </a:rPr>
              <a:t>, Y., </a:t>
            </a:r>
            <a:r>
              <a:rPr lang="en-US" sz="2400" dirty="0" err="1">
                <a:latin typeface="Times New Roman" panose="02020603050405020304" pitchFamily="18" charset="0"/>
                <a:cs typeface="Times New Roman" panose="02020603050405020304" pitchFamily="18" charset="0"/>
              </a:rPr>
              <a:t>Kandeger</a:t>
            </a:r>
            <a:r>
              <a:rPr lang="en-US" sz="2400" dirty="0">
                <a:latin typeface="Times New Roman" panose="02020603050405020304" pitchFamily="18" charset="0"/>
                <a:cs typeface="Times New Roman" panose="02020603050405020304" pitchFamily="18" charset="0"/>
              </a:rPr>
              <a:t>, A., </a:t>
            </a:r>
            <a:r>
              <a:rPr lang="en-US" sz="2400" dirty="0" err="1">
                <a:latin typeface="Times New Roman" panose="02020603050405020304" pitchFamily="18" charset="0"/>
                <a:cs typeface="Times New Roman" panose="02020603050405020304" pitchFamily="18" charset="0"/>
              </a:rPr>
              <a:t>Boysan</a:t>
            </a:r>
            <a:r>
              <a:rPr lang="en-US" sz="2400" dirty="0">
                <a:latin typeface="Times New Roman" panose="02020603050405020304" pitchFamily="18" charset="0"/>
                <a:cs typeface="Times New Roman" panose="02020603050405020304" pitchFamily="18" charset="0"/>
              </a:rPr>
              <a:t>, M., </a:t>
            </a:r>
            <a:r>
              <a:rPr lang="en-US" sz="2400" dirty="0" err="1">
                <a:latin typeface="Times New Roman" panose="02020603050405020304" pitchFamily="18" charset="0"/>
                <a:cs typeface="Times New Roman" panose="02020603050405020304" pitchFamily="18" charset="0"/>
              </a:rPr>
              <a:t>Akbaba</a:t>
            </a:r>
            <a:r>
              <a:rPr lang="en-US" sz="2400" dirty="0">
                <a:latin typeface="Times New Roman" panose="02020603050405020304" pitchFamily="18" charset="0"/>
                <a:cs typeface="Times New Roman" panose="02020603050405020304" pitchFamily="18" charset="0"/>
              </a:rPr>
              <a:t>, N., </a:t>
            </a:r>
            <a:r>
              <a:rPr lang="en-US" sz="2400" dirty="0" err="1">
                <a:latin typeface="Times New Roman" panose="02020603050405020304" pitchFamily="18" charset="0"/>
                <a:cs typeface="Times New Roman" panose="02020603050405020304" pitchFamily="18" charset="0"/>
              </a:rPr>
              <a:t>Sayin</a:t>
            </a:r>
            <a:r>
              <a:rPr lang="en-US" sz="2400" dirty="0">
                <a:latin typeface="Times New Roman" panose="02020603050405020304" pitchFamily="18" charset="0"/>
                <a:cs typeface="Times New Roman" panose="02020603050405020304" pitchFamily="18" charset="0"/>
              </a:rPr>
              <a:t>, A. A., 	</a:t>
            </a:r>
            <a:r>
              <a:rPr lang="en-US" sz="2400" dirty="0" err="1">
                <a:latin typeface="Times New Roman" panose="02020603050405020304" pitchFamily="18" charset="0"/>
                <a:cs typeface="Times New Roman" panose="02020603050405020304" pitchFamily="18" charset="0"/>
              </a:rPr>
              <a:t>Tekinarslan</a:t>
            </a:r>
            <a:r>
              <a:rPr lang="en-US" sz="2400" dirty="0">
                <a:latin typeface="Times New Roman" panose="02020603050405020304" pitchFamily="18" charset="0"/>
                <a:cs typeface="Times New Roman" panose="02020603050405020304" pitchFamily="18" charset="0"/>
              </a:rPr>
              <a:t>, E., ... &amp; Sar, V. (2017). The effects of individual 	biological rhythm differences on sleep quality, daytime 	sleepiness, and dissociative experiences. Psychiatry research, 	256, 243-248.</a:t>
            </a:r>
          </a:p>
          <a:p>
            <a:endParaRPr lang="en-US" sz="2400" dirty="0"/>
          </a:p>
        </p:txBody>
      </p:sp>
    </p:spTree>
    <p:extLst>
      <p:ext uri="{BB962C8B-B14F-4D97-AF65-F5344CB8AC3E}">
        <p14:creationId xmlns:p14="http://schemas.microsoft.com/office/powerpoint/2010/main" val="3914093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51E55C-F189-402D-BD8D-3EBAAAE497E7}"/>
              </a:ext>
            </a:extLst>
          </p:cNvPr>
          <p:cNvSpPr>
            <a:spLocks noGrp="1"/>
          </p:cNvSpPr>
          <p:nvPr>
            <p:ph type="title"/>
          </p:nvPr>
        </p:nvSpPr>
        <p:spPr>
          <a:xfrm>
            <a:off x="667657" y="609600"/>
            <a:ext cx="8606345" cy="653143"/>
          </a:xfrm>
        </p:spPr>
        <p:txBody>
          <a:bodyPr>
            <a:noAutofit/>
          </a:bodyPr>
          <a:lstStyle/>
          <a:p>
            <a:r>
              <a:rPr lang="en-US" dirty="0">
                <a:latin typeface="Times New Roman" pitchFamily="18" charset="0"/>
                <a:cs typeface="Times New Roman" pitchFamily="18" charset="0"/>
              </a:rPr>
              <a:t>continuation</a:t>
            </a:r>
          </a:p>
        </p:txBody>
      </p:sp>
      <p:sp>
        <p:nvSpPr>
          <p:cNvPr id="3" name="Content Placeholder 2">
            <a:extLst>
              <a:ext uri="{FF2B5EF4-FFF2-40B4-BE49-F238E27FC236}">
                <a16:creationId xmlns:a16="http://schemas.microsoft.com/office/drawing/2014/main" xmlns="" id="{A4E95BAD-1D20-4B29-8399-52E981945FC8}"/>
              </a:ext>
            </a:extLst>
          </p:cNvPr>
          <p:cNvSpPr>
            <a:spLocks noGrp="1"/>
          </p:cNvSpPr>
          <p:nvPr>
            <p:ph idx="1"/>
          </p:nvPr>
        </p:nvSpPr>
        <p:spPr>
          <a:xfrm>
            <a:off x="648305" y="1333275"/>
            <a:ext cx="8596668" cy="3880773"/>
          </a:xfrm>
        </p:spPr>
        <p:txBody>
          <a:bodyPr>
            <a:noAutofit/>
          </a:bodyPr>
          <a:lstStyle/>
          <a:p>
            <a:pPr marL="0" indent="0">
              <a:buNone/>
            </a:pPr>
            <a:r>
              <a:rPr lang="en-GB" sz="2400" dirty="0">
                <a:latin typeface="Times New Roman" panose="02020603050405020304" pitchFamily="18" charset="0"/>
                <a:cs typeface="Times New Roman" panose="02020603050405020304" pitchFamily="18" charset="0"/>
              </a:rPr>
              <a:t>Spitzer, R. L., Endicott, J., &amp; Franchi, J. A. M. (2018, September). 	Medical and mental disorder: Proposed definition and criteria. In 	</a:t>
            </a:r>
            <a:r>
              <a:rPr lang="en-GB" sz="2400" dirty="0" err="1">
                <a:latin typeface="Times New Roman" panose="02020603050405020304" pitchFamily="18" charset="0"/>
                <a:cs typeface="Times New Roman" panose="02020603050405020304" pitchFamily="18" charset="0"/>
              </a:rPr>
              <a:t>Annales</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Médico-psychologiques</a:t>
            </a:r>
            <a:r>
              <a:rPr lang="en-GB" sz="2400" dirty="0">
                <a:latin typeface="Times New Roman" panose="02020603050405020304" pitchFamily="18" charset="0"/>
                <a:cs typeface="Times New Roman" panose="02020603050405020304" pitchFamily="18" charset="0"/>
              </a:rPr>
              <a:t>, revue </a:t>
            </a:r>
            <a:r>
              <a:rPr lang="en-GB" sz="2400" dirty="0" err="1">
                <a:latin typeface="Times New Roman" panose="02020603050405020304" pitchFamily="18" charset="0"/>
                <a:cs typeface="Times New Roman" panose="02020603050405020304" pitchFamily="18" charset="0"/>
              </a:rPr>
              <a:t>psychiatrique</a:t>
            </a:r>
            <a:r>
              <a:rPr lang="en-GB" sz="2400" dirty="0">
                <a:latin typeface="Times New Roman" panose="02020603050405020304" pitchFamily="18" charset="0"/>
                <a:cs typeface="Times New Roman" panose="02020603050405020304" pitchFamily="18" charset="0"/>
              </a:rPr>
              <a:t> (Vol. 176, 	No. 7, pp. 656-665). Elsevier Masson.</a:t>
            </a:r>
            <a:endParaRPr lang="en-US" sz="2400" dirty="0">
              <a:latin typeface="Times New Roman" panose="02020603050405020304" pitchFamily="18" charset="0"/>
              <a:cs typeface="Times New Roman" panose="02020603050405020304" pitchFamily="18" charset="0"/>
            </a:endParaRPr>
          </a:p>
          <a:p>
            <a:pPr marL="0" indent="0">
              <a:buNone/>
            </a:pPr>
            <a:r>
              <a:rPr lang="en-GB" sz="2400" dirty="0" err="1">
                <a:latin typeface="Times New Roman" panose="02020603050405020304" pitchFamily="18" charset="0"/>
                <a:cs typeface="Times New Roman" panose="02020603050405020304" pitchFamily="18" charset="0"/>
              </a:rPr>
              <a:t>Vancampfort</a:t>
            </a:r>
            <a:r>
              <a:rPr lang="en-GB" sz="2400" dirty="0">
                <a:latin typeface="Times New Roman" panose="02020603050405020304" pitchFamily="18" charset="0"/>
                <a:cs typeface="Times New Roman" panose="02020603050405020304" pitchFamily="18" charset="0"/>
              </a:rPr>
              <a:t>, D., Firth, J., </a:t>
            </a:r>
            <a:r>
              <a:rPr lang="en-GB" sz="2400" dirty="0" err="1">
                <a:latin typeface="Times New Roman" panose="02020603050405020304" pitchFamily="18" charset="0"/>
                <a:cs typeface="Times New Roman" panose="02020603050405020304" pitchFamily="18" charset="0"/>
              </a:rPr>
              <a:t>Schuch</a:t>
            </a:r>
            <a:r>
              <a:rPr lang="en-GB" sz="2400" dirty="0">
                <a:latin typeface="Times New Roman" panose="02020603050405020304" pitchFamily="18" charset="0"/>
                <a:cs typeface="Times New Roman" panose="02020603050405020304" pitchFamily="18" charset="0"/>
              </a:rPr>
              <a:t>, F. B., Rosenbaum, S., Mugisha, 	J., </a:t>
            </a:r>
            <a:r>
              <a:rPr lang="en-GB" sz="2400" dirty="0" err="1">
                <a:latin typeface="Times New Roman" panose="02020603050405020304" pitchFamily="18" charset="0"/>
                <a:cs typeface="Times New Roman" panose="02020603050405020304" pitchFamily="18" charset="0"/>
              </a:rPr>
              <a:t>Hallgren</a:t>
            </a:r>
            <a:r>
              <a:rPr lang="en-GB" sz="2400" dirty="0">
                <a:latin typeface="Times New Roman" panose="02020603050405020304" pitchFamily="18" charset="0"/>
                <a:cs typeface="Times New Roman" panose="02020603050405020304" pitchFamily="18" charset="0"/>
              </a:rPr>
              <a:t>, M., ... &amp; Carvalho, A. F. (2017). Sedentary </a:t>
            </a:r>
            <a:r>
              <a:rPr lang="en-GB" sz="2400" dirty="0" err="1">
                <a:latin typeface="Times New Roman" panose="02020603050405020304" pitchFamily="18" charset="0"/>
                <a:cs typeface="Times New Roman" panose="02020603050405020304" pitchFamily="18" charset="0"/>
              </a:rPr>
              <a:t>behavior</a:t>
            </a:r>
            <a:r>
              <a:rPr lang="en-GB" sz="2400" dirty="0">
                <a:latin typeface="Times New Roman" panose="02020603050405020304" pitchFamily="18" charset="0"/>
                <a:cs typeface="Times New Roman" panose="02020603050405020304" pitchFamily="18" charset="0"/>
              </a:rPr>
              <a:t> 	and physical activity levels in people with schizophrenia, bipolar 	disorder and major depressive disorder: a global systematic 	review and meta‐analysis. World Psychiatry, 16(3), 308-315.</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82115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847</TotalTime>
  <Words>2708</Words>
  <Application>Microsoft Office PowerPoint</Application>
  <PresentationFormat>Custom</PresentationFormat>
  <Paragraphs>136</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Facet</vt:lpstr>
      <vt:lpstr>Psychological Disorders: Depression</vt:lpstr>
      <vt:lpstr>Introduction </vt:lpstr>
      <vt:lpstr>General Behaviors Associated With Depression </vt:lpstr>
      <vt:lpstr>Influence of Biological Factors</vt:lpstr>
      <vt:lpstr>Biological Reason for Exhibiting Depression and Their Explanation</vt:lpstr>
      <vt:lpstr>How Altered States of Consciousness Related To Sleep, Psychoactive Drugs, or Meditation and Hypnosis Affect Individuals with Depression   </vt:lpstr>
      <vt:lpstr>Effects of Sleep to Depression</vt:lpstr>
      <vt:lpstr>Effects of Psychoactive Drugs</vt:lpstr>
      <vt:lpstr>Effects of Meditation</vt:lpstr>
      <vt:lpstr>Effects of Hypnosis to Depression</vt:lpstr>
      <vt:lpstr>Effects of Depression to Memory</vt:lpstr>
      <vt:lpstr>Biological Influences to Memory</vt:lpstr>
      <vt:lpstr>Memory Distortions Commonly Involved with Depression</vt:lpstr>
      <vt:lpstr>Two Personality Theories Used in Treatment of Depression </vt:lpstr>
      <vt:lpstr>Comparison and Description of Cognitive and Behaviorist Theories </vt:lpstr>
      <vt:lpstr>Evaluation of Therapies for Treating Depression </vt:lpstr>
      <vt:lpstr>Conclusion </vt:lpstr>
      <vt:lpstr>References </vt:lpstr>
      <vt:lpstr>continuation</vt:lpstr>
      <vt:lpstr>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Depression Disorders</dc:title>
  <dc:creator>Probook</dc:creator>
  <cp:lastModifiedBy>User</cp:lastModifiedBy>
  <cp:revision>63</cp:revision>
  <dcterms:created xsi:type="dcterms:W3CDTF">2019-03-23T21:52:33Z</dcterms:created>
  <dcterms:modified xsi:type="dcterms:W3CDTF">2019-03-24T16:30:59Z</dcterms:modified>
</cp:coreProperties>
</file>